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58"/>
  </p:notesMasterIdLst>
  <p:sldIdLst>
    <p:sldId id="256" r:id="rId2"/>
    <p:sldId id="257" r:id="rId3"/>
    <p:sldId id="258" r:id="rId4"/>
    <p:sldId id="259" r:id="rId5"/>
    <p:sldId id="260" r:id="rId6"/>
    <p:sldId id="261" r:id="rId7"/>
    <p:sldId id="262" r:id="rId8"/>
    <p:sldId id="263" r:id="rId9"/>
    <p:sldId id="33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86" r:id="rId25"/>
    <p:sldId id="287" r:id="rId26"/>
    <p:sldId id="278" r:id="rId27"/>
    <p:sldId id="279" r:id="rId28"/>
    <p:sldId id="280" r:id="rId29"/>
    <p:sldId id="281" r:id="rId30"/>
    <p:sldId id="282" r:id="rId31"/>
    <p:sldId id="283" r:id="rId32"/>
    <p:sldId id="306" r:id="rId33"/>
    <p:sldId id="315" r:id="rId34"/>
    <p:sldId id="316" r:id="rId35"/>
    <p:sldId id="317" r:id="rId36"/>
    <p:sldId id="318" r:id="rId37"/>
    <p:sldId id="320" r:id="rId38"/>
    <p:sldId id="324" r:id="rId39"/>
    <p:sldId id="321" r:id="rId40"/>
    <p:sldId id="322" r:id="rId41"/>
    <p:sldId id="288" r:id="rId42"/>
    <p:sldId id="289" r:id="rId43"/>
    <p:sldId id="290" r:id="rId44"/>
    <p:sldId id="301" r:id="rId45"/>
    <p:sldId id="302" r:id="rId46"/>
    <p:sldId id="303" r:id="rId47"/>
    <p:sldId id="325" r:id="rId48"/>
    <p:sldId id="326" r:id="rId49"/>
    <p:sldId id="327" r:id="rId50"/>
    <p:sldId id="328" r:id="rId51"/>
    <p:sldId id="329" r:id="rId52"/>
    <p:sldId id="330" r:id="rId53"/>
    <p:sldId id="331" r:id="rId54"/>
    <p:sldId id="304" r:id="rId55"/>
    <p:sldId id="305" r:id="rId56"/>
    <p:sldId id="332" r:id="rId57"/>
  </p:sldIdLst>
  <p:sldSz cx="9144000" cy="6858000" type="screen4x3"/>
  <p:notesSz cx="6858000" cy="9144000"/>
  <p:defaultTextStyle>
    <a:defPPr lvl="0">
      <a:defRPr lang="tr-T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18" autoAdjust="0"/>
    <p:restoredTop sz="80745" autoAdjust="0"/>
  </p:normalViewPr>
  <p:slideViewPr>
    <p:cSldViewPr snapToGrid="0">
      <p:cViewPr varScale="1">
        <p:scale>
          <a:sx n="182" d="100"/>
          <a:sy n="182" d="100"/>
        </p:scale>
        <p:origin x="4600"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7" Type="http://schemas.openxmlformats.org/officeDocument/2006/relationships/slide" Target="slides/slide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notesMaster" Target="notesMasters/notesMaster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98A175-EC95-40A7-B8A5-31FF5314EAC1}" type="datetimeFigureOut">
              <a:rPr lang="tr-TR" smtClean="0"/>
              <a:t>30.11.2021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750675-6D58-40F9-A26B-A9F13BC8D455}" type="slidenum">
              <a:rPr lang="tr-TR" smtClean="0"/>
              <a:t>‹#›</a:t>
            </a:fld>
            <a:endParaRPr lang="tr-TR"/>
          </a:p>
        </p:txBody>
      </p:sp>
    </p:spTree>
    <p:extLst>
      <p:ext uri="{BB962C8B-B14F-4D97-AF65-F5344CB8AC3E}">
        <p14:creationId xmlns:p14="http://schemas.microsoft.com/office/powerpoint/2010/main" val="4253186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 /><Relationship Id="rId1" Type="http://schemas.openxmlformats.org/officeDocument/2006/relationships/notesMaster" Target="../notesMasters/notesMaster1.xml" /></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 /><Relationship Id="rId1" Type="http://schemas.openxmlformats.org/officeDocument/2006/relationships/notesMaster" Target="../notesMasters/notesMaster1.xml" /></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 /><Relationship Id="rId1" Type="http://schemas.openxmlformats.org/officeDocument/2006/relationships/notesMaster" Target="../notesMasters/notesMaster1.xml" /></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 /><Relationship Id="rId1" Type="http://schemas.openxmlformats.org/officeDocument/2006/relationships/notesMaster" Target="../notesMasters/notesMaster1.xml" /></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 /><Relationship Id="rId1" Type="http://schemas.openxmlformats.org/officeDocument/2006/relationships/notesMaster" Target="../notesMasters/notesMaster1.xml" /></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 /><Relationship Id="rId1" Type="http://schemas.openxmlformats.org/officeDocument/2006/relationships/notesMaster" Target="../notesMasters/notesMaster1.xml" /></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 /><Relationship Id="rId1" Type="http://schemas.openxmlformats.org/officeDocument/2006/relationships/notesMaster" Target="../notesMasters/notesMaster1.xml" /></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 /><Relationship Id="rId1" Type="http://schemas.openxmlformats.org/officeDocument/2006/relationships/notesMaster" Target="../notesMasters/notesMaster1.xml" /></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 /><Relationship Id="rId1" Type="http://schemas.openxmlformats.org/officeDocument/2006/relationships/notesMaster" Target="../notesMasters/notesMaster1.xml" /></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 /><Relationship Id="rId1" Type="http://schemas.openxmlformats.org/officeDocument/2006/relationships/notesMaster" Target="../notesMasters/notesMaster1.xml" /></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 /><Relationship Id="rId1" Type="http://schemas.openxmlformats.org/officeDocument/2006/relationships/notesMaster" Target="../notesMasters/notesMaster1.xml" /></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 /><Relationship Id="rId1" Type="http://schemas.openxmlformats.org/officeDocument/2006/relationships/notesMaster" Target="../notesMasters/notesMaster1.xml" /></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1"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1</a:t>
            </a:fld>
            <a:endParaRPr lang="tr-TR"/>
          </a:p>
        </p:txBody>
      </p:sp>
    </p:spTree>
    <p:extLst>
      <p:ext uri="{BB962C8B-B14F-4D97-AF65-F5344CB8AC3E}">
        <p14:creationId xmlns:p14="http://schemas.microsoft.com/office/powerpoint/2010/main" val="898421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t>2001 YILINDA DOĞMUŞ ERKEK ADAYLAR ASTSUBAY MESEK YÜKSEKOKULLARI İÇİN BAŞVURU KRİTERLERİNİ SAĞLAMAKLA BİRLİKTE EĞER 2019 YILI VEYA DAHA ÖNCESİNDE ORTAÖĞRETİMDEN MEZUN OLDULAR İSE MEZUNİYET KRİTERLERİNİ SAĞLAMADIKLARI İÇİN MSÜ SINAVINA BAŞVURULARI MİLLİ SAVUNMA BAKANLIĞININ DİREKTİFİYLE ÖSYM TARAFINDAN ENGELLENECEKTİR.</a:t>
            </a:r>
          </a:p>
          <a:p>
            <a:endParaRPr lang="tr-TR" dirty="0"/>
          </a:p>
        </p:txBody>
      </p:sp>
      <p:sp>
        <p:nvSpPr>
          <p:cNvPr id="4" name="Slayt Numarası Yer Tutucusu 3"/>
          <p:cNvSpPr>
            <a:spLocks noGrp="1"/>
          </p:cNvSpPr>
          <p:nvPr>
            <p:ph type="sldNum" sz="quarter" idx="5"/>
          </p:nvPr>
        </p:nvSpPr>
        <p:spPr/>
        <p:txBody>
          <a:bodyPr/>
          <a:lstStyle/>
          <a:p>
            <a:fld id="{18750675-6D58-40F9-A26B-A9F13BC8D455}" type="slidenum">
              <a:rPr lang="tr-TR" smtClean="0"/>
              <a:t>10</a:t>
            </a:fld>
            <a:endParaRPr lang="tr-TR"/>
          </a:p>
        </p:txBody>
      </p:sp>
    </p:spTree>
    <p:extLst>
      <p:ext uri="{BB962C8B-B14F-4D97-AF65-F5344CB8AC3E}">
        <p14:creationId xmlns:p14="http://schemas.microsoft.com/office/powerpoint/2010/main" val="2509795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ÇİFTE VATANDAŞLIĞI OLAN ADAYLAR ÖĞRENCİ TEMİN FAALİYETLERİNİN HER AŞAMASINA KATILABİLİRLER VE BAŞARILI OLMALARI DURUMNDA MİLLİ SAVUNMA ÜNİVERSİTESİNE YERLEŞEBİLİRLER. ANCAK BU ADAYLAR HARP OKULLARI/MESLEK YÜKSEKOKULLARINDAN MEZUN OLACAKLARI TARİHE KADAR T.C. DIŞINDAKİ VATANDAŞLIKLARINDAN VAZGEÇMEK DURUMUNDADIRLAR.</a:t>
            </a:r>
          </a:p>
          <a:p>
            <a:endParaRPr lang="tr-TR" dirty="0"/>
          </a:p>
        </p:txBody>
      </p:sp>
      <p:sp>
        <p:nvSpPr>
          <p:cNvPr id="4" name="Slayt Numarası Yer Tutucusu 3"/>
          <p:cNvSpPr>
            <a:spLocks noGrp="1"/>
          </p:cNvSpPr>
          <p:nvPr>
            <p:ph type="sldNum" sz="quarter" idx="5"/>
          </p:nvPr>
        </p:nvSpPr>
        <p:spPr/>
        <p:txBody>
          <a:bodyPr/>
          <a:lstStyle/>
          <a:p>
            <a:fld id="{18750675-6D58-40F9-A26B-A9F13BC8D455}" type="slidenum">
              <a:rPr lang="tr-TR" smtClean="0"/>
              <a:t>11</a:t>
            </a:fld>
            <a:endParaRPr lang="tr-TR"/>
          </a:p>
        </p:txBody>
      </p:sp>
    </p:spTree>
    <p:extLst>
      <p:ext uri="{BB962C8B-B14F-4D97-AF65-F5344CB8AC3E}">
        <p14:creationId xmlns:p14="http://schemas.microsoft.com/office/powerpoint/2010/main" val="1692756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ADAYLARIN MEZUN OLDUKLARI/OLACAKLARI LİSE TÜRLERİ MSÜ ÖĞRENCİ TEMİN FAALİYETLERİNE KATILMALARINA BİR ENGEL TEŞKİL ETMEMEKTEDİR.</a:t>
            </a:r>
          </a:p>
          <a:p>
            <a:endParaRPr lang="tr-TR" b="1"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12</a:t>
            </a:fld>
            <a:endParaRPr lang="tr-TR"/>
          </a:p>
        </p:txBody>
      </p:sp>
    </p:spTree>
    <p:extLst>
      <p:ext uri="{BB962C8B-B14F-4D97-AF65-F5344CB8AC3E}">
        <p14:creationId xmlns:p14="http://schemas.microsoft.com/office/powerpoint/2010/main" val="3414384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HARP OKULLARINA KADIN VE ERKEK, MESLEK YÜKSEKOKULLARINA İSE YALNIZCA ERKEK ADAYLAR YERLEŞEBİLECEKLERDİR. BU SEBEPLE KADIN ADAYLARIN MSÜ SINAVINA BAŞVURABİLMELERİ İÇİN EN FAZLA 20 YAŞINDA OLMALARI GEREKMEKTEDİR.</a:t>
            </a:r>
          </a:p>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13</a:t>
            </a:fld>
            <a:endParaRPr lang="tr-TR"/>
          </a:p>
        </p:txBody>
      </p:sp>
    </p:spTree>
    <p:extLst>
      <p:ext uri="{BB962C8B-B14F-4D97-AF65-F5344CB8AC3E}">
        <p14:creationId xmlns:p14="http://schemas.microsoft.com/office/powerpoint/2010/main" val="3414384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ŞEHİT VE GAZİ ÇOCUKLARI HERHANGİ BİR ÖSYM SINAV BAŞVURU MERKEZİNDEN BAŞVURU HİZMETİ VEYA SINAV ÜCRETİ ÖDEMEDEN SINAVA BAŞVURU YAPABİLECEKLERDİR. HEM 2’NCİ SEÇİM AŞAMALARINA ÇAĞRI HEM DE YERLEŞTİRME İŞLEMLERİNDE ŞEHİT-GAZİ ÇOCUKLARINA AYRI KONTENJAN AYRILACAKTIR. KENDİ PUANLARIYLA YERLEŞMEYE HAK KAZANAN ŞEHİT-GAZİ ÇOCUKLARI BU KONTENJANLARDAN AYRI TUTULACAKTIR.</a:t>
            </a:r>
          </a:p>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14</a:t>
            </a:fld>
            <a:endParaRPr lang="tr-TR"/>
          </a:p>
        </p:txBody>
      </p:sp>
    </p:spTree>
    <p:extLst>
      <p:ext uri="{BB962C8B-B14F-4D97-AF65-F5344CB8AC3E}">
        <p14:creationId xmlns:p14="http://schemas.microsoft.com/office/powerpoint/2010/main" val="3414384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15</a:t>
            </a:fld>
            <a:endParaRPr lang="tr-TR"/>
          </a:p>
        </p:txBody>
      </p:sp>
    </p:spTree>
    <p:extLst>
      <p:ext uri="{BB962C8B-B14F-4D97-AF65-F5344CB8AC3E}">
        <p14:creationId xmlns:p14="http://schemas.microsoft.com/office/powerpoint/2010/main" val="3414384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2022-MSÜ ASKERİ ÖĞRENCİ ADAY BELİRLEME SINAVI KAPSAMI VE SORU DAĞILIMLARI YANSIDA GÖRÜLDÜĞÜ GİBİDİR. SÖZ KONUSU KAPSAM VE DAĞILIMLAR 2022 YILINDA UYKULANACAK OLAN YÜKSEKÖĞRETİM KURUMLARI SINAVI TEMEL YETERLİLİK TESTİ (YKS-TYT) İLE EŞDEĞER OLACAKTIR.</a:t>
            </a:r>
          </a:p>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16</a:t>
            </a:fld>
            <a:endParaRPr lang="tr-TR"/>
          </a:p>
        </p:txBody>
      </p:sp>
    </p:spTree>
    <p:extLst>
      <p:ext uri="{BB962C8B-B14F-4D97-AF65-F5344CB8AC3E}">
        <p14:creationId xmlns:p14="http://schemas.microsoft.com/office/powerpoint/2010/main" val="3414384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2022-MSÜ SINAVINDA HESAPLANACAK MSÜ PUAN TÜRLERİNDE TESTLERİN AĞIRLIKLARI YANSIDA GÖRÜLDÜĞÜ GİBİDİR. MSÜ GENEL PUAN TÜRÜ HESAPLANIRKEN KULLANILACAK AĞIRLIKLAR 2022-YKS TYT PUANININ HESAPLANMASINDA KULLANILAN AĞIRLIKLARLA AYNIDIR.</a:t>
            </a:r>
          </a:p>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17</a:t>
            </a:fld>
            <a:endParaRPr lang="tr-TR"/>
          </a:p>
        </p:txBody>
      </p:sp>
    </p:spTree>
    <p:extLst>
      <p:ext uri="{BB962C8B-B14F-4D97-AF65-F5344CB8AC3E}">
        <p14:creationId xmlns:p14="http://schemas.microsoft.com/office/powerpoint/2010/main" val="3414384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latin typeface="Times New Roman" panose="02020603050405020304" pitchFamily="18" charset="0"/>
                <a:cs typeface="Times New Roman" panose="02020603050405020304" pitchFamily="18" charset="0"/>
              </a:rPr>
              <a:t>ADAYLARIN HARP OKULLARI İÇİN 2022 YILI YKS-TYT VE YKS –AYT (ALAN YETERLİLİK TESTİ) OTURUMLARINA; ASTSUBAY MESLEK YÜKSEKOKULLARI İÇİN YKS-TYT OTURUMLARINA KATILMALARI GEREKMEKTEDİR. SÖZ KONUSU OTURUMLARA BAŞVURULARINI GERÇEKLEŞTİRMEYEN ADAYLAR MSÜ SINAVINA KATILSALAR DAHİ MSÜ’NE YERLEŞTİRİLMEYECEKLERDİR.</a:t>
            </a:r>
          </a:p>
        </p:txBody>
      </p:sp>
      <p:sp>
        <p:nvSpPr>
          <p:cNvPr id="4" name="Slayt Numarası Yer Tutucusu 3"/>
          <p:cNvSpPr>
            <a:spLocks noGrp="1"/>
          </p:cNvSpPr>
          <p:nvPr>
            <p:ph type="sldNum" sz="quarter" idx="10"/>
          </p:nvPr>
        </p:nvSpPr>
        <p:spPr/>
        <p:txBody>
          <a:bodyPr/>
          <a:lstStyle/>
          <a:p>
            <a:fld id="{18750675-6D58-40F9-A26B-A9F13BC8D455}" type="slidenum">
              <a:rPr lang="tr-TR" smtClean="0"/>
              <a:t>18</a:t>
            </a:fld>
            <a:endParaRPr lang="tr-TR"/>
          </a:p>
        </p:txBody>
      </p:sp>
    </p:spTree>
    <p:extLst>
      <p:ext uri="{BB962C8B-B14F-4D97-AF65-F5344CB8AC3E}">
        <p14:creationId xmlns:p14="http://schemas.microsoft.com/office/powerpoint/2010/main" val="3414384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ADAYLARIN 2021 YILINDA ALMIŞ OLDUKLARI YKS-TYT OTURUMU PUANLARINI KULLANABİLMELERİ ÖSYM’NİN BELİRLEYECEĞİ ESASLAR DAHİLİNDE MÜMKÜN OLACAKTIR.</a:t>
            </a:r>
          </a:p>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19</a:t>
            </a:fld>
            <a:endParaRPr lang="tr-TR"/>
          </a:p>
        </p:txBody>
      </p:sp>
    </p:spTree>
    <p:extLst>
      <p:ext uri="{BB962C8B-B14F-4D97-AF65-F5344CB8AC3E}">
        <p14:creationId xmlns:p14="http://schemas.microsoft.com/office/powerpoint/2010/main" val="378840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2022 YILI ÖĞRENCİ TEMİN FAALİYETLERİ BOYUNCA HER TÜRLÜ GÜNCEL BİLGİ, DUYURU, BRİFİNG MİLLİ SAVUNMA ÜNİVERSİTESİ ANA SAYFASINDA BULUNAN ÖĞRENCİ TEMİNİ BÖLÜMÜNE YÜKLENECEKTİR.</a:t>
            </a:r>
          </a:p>
          <a:p>
            <a:endParaRPr lang="tr-TR" dirty="0"/>
          </a:p>
        </p:txBody>
      </p:sp>
      <p:sp>
        <p:nvSpPr>
          <p:cNvPr id="4" name="Slayt Numarası Yer Tutucusu 3"/>
          <p:cNvSpPr>
            <a:spLocks noGrp="1"/>
          </p:cNvSpPr>
          <p:nvPr>
            <p:ph type="sldNum" sz="quarter" idx="5"/>
          </p:nvPr>
        </p:nvSpPr>
        <p:spPr/>
        <p:txBody>
          <a:bodyPr/>
          <a:lstStyle/>
          <a:p>
            <a:fld id="{18750675-6D58-40F9-A26B-A9F13BC8D455}" type="slidenum">
              <a:rPr lang="tr-TR" smtClean="0"/>
              <a:t>2</a:t>
            </a:fld>
            <a:endParaRPr lang="tr-TR"/>
          </a:p>
        </p:txBody>
      </p:sp>
    </p:spTree>
    <p:extLst>
      <p:ext uri="{BB962C8B-B14F-4D97-AF65-F5344CB8AC3E}">
        <p14:creationId xmlns:p14="http://schemas.microsoft.com/office/powerpoint/2010/main" val="563108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20</a:t>
            </a:fld>
            <a:endParaRPr lang="tr-TR"/>
          </a:p>
        </p:txBody>
      </p:sp>
    </p:spTree>
    <p:extLst>
      <p:ext uri="{BB962C8B-B14F-4D97-AF65-F5344CB8AC3E}">
        <p14:creationId xmlns:p14="http://schemas.microsoft.com/office/powerpoint/2010/main" val="3414384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ADAYLARIN MSÜ SINAVINA KATILDIKTAN SONRA PERSONEL TEMİN DAİRE BAŞKANLIĞI’NIN TERCİH İŞLEMLERİ İÇİN İLAN EDECEKLERİ TARİHLERİ MUTLAKA TAKİP ETMELERİ GEREKMEKTEDİR. İLAN EDİLEN TARİHLERDE TERCİH İŞLEMLERİNİ GERÇEKLEŞTİRMEYEN ADAYLAR HİÇBİR SURETLE 2’NCİ SEÇİM AŞAMALARINA ÇAĞRILMAYACAKLARDIR.</a:t>
            </a:r>
          </a:p>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21</a:t>
            </a:fld>
            <a:endParaRPr lang="tr-TR"/>
          </a:p>
        </p:txBody>
      </p:sp>
    </p:spTree>
    <p:extLst>
      <p:ext uri="{BB962C8B-B14F-4D97-AF65-F5344CB8AC3E}">
        <p14:creationId xmlns:p14="http://schemas.microsoft.com/office/powerpoint/2010/main" val="3414384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solidFill>
                  <a:schemeClr val="tx1"/>
                </a:solidFill>
                <a:latin typeface="Times New Roman" panose="02020603050405020304" pitchFamily="18" charset="0"/>
                <a:cs typeface="Times New Roman" panose="02020603050405020304" pitchFamily="18" charset="0"/>
              </a:rPr>
              <a:t>ADAYLAR PERSONEL TEMİN DAİRE BAŞKANLIĞININ SAYFASI ÜZERİNDEN YANSIDA GÖRÜLEN TERCİHLERDE BULUNABİLECEKLERDİR. HARP OKULLARI VE ASTSUBAY MESLEK YÜKSEKOKULLARINA SAHİL GÜVENLİK KOMUTANLIĞI NAMINA YERLEŞEN ADAYLAR EĞİTİMLERİNİ DENİZ HARP OKULU VE DENİZ ASTSUBAY MESLEK YÜKSEKOKULU’NDA ALACAKLARDIR.</a:t>
            </a:r>
          </a:p>
          <a:p>
            <a:endParaRPr lang="tr-TR"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5311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BU NEDENLE ADAYLAR HİÇBİR SURETTE YERLEŞMEK İSTEMEDİKLERİ OKULLARI TERCİHLERİ ARASINDA BULUNDURMAMALIDIRLAR.</a:t>
            </a:r>
          </a:p>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23</a:t>
            </a:fld>
            <a:endParaRPr lang="tr-TR"/>
          </a:p>
        </p:txBody>
      </p:sp>
    </p:spTree>
    <p:extLst>
      <p:ext uri="{BB962C8B-B14F-4D97-AF65-F5344CB8AC3E}">
        <p14:creationId xmlns:p14="http://schemas.microsoft.com/office/powerpoint/2010/main" val="3414384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24</a:t>
            </a:fld>
            <a:endParaRPr lang="tr-TR"/>
          </a:p>
        </p:txBody>
      </p:sp>
    </p:spTree>
    <p:extLst>
      <p:ext uri="{BB962C8B-B14F-4D97-AF65-F5344CB8AC3E}">
        <p14:creationId xmlns:p14="http://schemas.microsoft.com/office/powerpoint/2010/main" val="3414384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latin typeface="Times New Roman" panose="02020603050405020304" pitchFamily="18" charset="0"/>
                <a:cs typeface="Times New Roman" panose="02020603050405020304" pitchFamily="18" charset="0"/>
              </a:rPr>
              <a:t>HARP OKULLARI İÇİN ADAY DEĞERLENDİRME PUANLARI;</a:t>
            </a:r>
          </a:p>
          <a:p>
            <a:r>
              <a:rPr lang="tr-TR" b="1" dirty="0">
                <a:latin typeface="Times New Roman" panose="02020603050405020304" pitchFamily="18" charset="0"/>
                <a:cs typeface="Times New Roman" panose="02020603050405020304" pitchFamily="18" charset="0"/>
              </a:rPr>
              <a:t>YKS-AYT PUANLARI’NIN %55’İ, FİZİKİ YETERLİLİK TESTİ PUANININ %15’İ VE SÖZLÜ MÜLAKAT PUANLARININ %30’U ALINARAK OLUŞMAKTADIR.</a:t>
            </a:r>
          </a:p>
          <a:p>
            <a:r>
              <a:rPr lang="tr-TR" b="1" dirty="0">
                <a:latin typeface="Times New Roman" panose="02020603050405020304" pitchFamily="18" charset="0"/>
                <a:cs typeface="Times New Roman" panose="02020603050405020304" pitchFamily="18" charset="0"/>
              </a:rPr>
              <a:t>KARA, DENİZ VE HAVA ASTSUBAY MESLEK YÜKSEKOKULLARI VE SAHİL GÜVENLİK İÇİN ADAY DEĞERLENDİRME PUANLARI;</a:t>
            </a:r>
          </a:p>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YKS-TYT PUANLARININ %55’İ, </a:t>
            </a:r>
            <a:r>
              <a:rPr kumimoji="0" lang="tr-TR"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FİZİKİ YETERLİLİK TESTİ PUANININ %15’İ VE SÖZLÜ MÜLAKAT PUANLARININ %30’U ALINARAK OLUŞMAKTADIR.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BANDO ASTSUBAY MESLEK YÜKSEKOKULU İÇİN ADAY DEĞERLENDİRME PUANLARI;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MÜZİK YETENEĞİ VE MÜZİK BİLGİSİ SEVİYE TESPİT SINAVI PUANININ %55’İ, FİZİKİ YETERLİLİK TESTİ PUANI’NIN %10’U, YKS-TYT PUANININ %5’İ VE SÖZLÜ MÜLAKAT PUANININ %30’UNDAN OLUŞMAKTADIR.</a:t>
            </a:r>
          </a:p>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25</a:t>
            </a:fld>
            <a:endParaRPr lang="tr-TR"/>
          </a:p>
        </p:txBody>
      </p:sp>
    </p:spTree>
    <p:extLst>
      <p:ext uri="{BB962C8B-B14F-4D97-AF65-F5344CB8AC3E}">
        <p14:creationId xmlns:p14="http://schemas.microsoft.com/office/powerpoint/2010/main" val="34143840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HAVA HARP OKULU ADAYLARI 2’NCİ SEÇİM AŞAMALARI SÜRECİNDE DİĞER AŞAMALARI BAŞARIYLA TAMAMLAMALARI VE ÖĞRENCİ SEÇME UÇUŞU (ÖSU) KONTENJANINA GİRMELERİ DURUMUNDA ÖĞRENCİ SEÇME UÇUŞU EĞİTİMİNE VE TESTİNE TABİ TUTULACAKLARDIR. BU SEBEPLE YALNIZCA 1’İNCİ TERCİHİNDE HAVA HARP OKULU OLAN ADAYLAR, BU TERCİHLERİ İÇİN DEĞERLENDİRİLMEKTEDİRLER.  </a:t>
            </a:r>
          </a:p>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26</a:t>
            </a:fld>
            <a:endParaRPr lang="tr-TR"/>
          </a:p>
        </p:txBody>
      </p:sp>
    </p:spTree>
    <p:extLst>
      <p:ext uri="{BB962C8B-B14F-4D97-AF65-F5344CB8AC3E}">
        <p14:creationId xmlns:p14="http://schemas.microsoft.com/office/powerpoint/2010/main" val="34143840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lang="tr-TR" sz="1100" b="1" dirty="0">
                <a:effectLst/>
                <a:latin typeface="Times New Roman" panose="02020603050405020304" pitchFamily="18" charset="0"/>
                <a:ea typeface="Calibri"/>
                <a:cs typeface="Times New Roman" panose="02020603050405020304" pitchFamily="18" charset="0"/>
              </a:rPr>
              <a:t>BANDO ASTSUBAY MESLEK YÜKSEKOKULU ADAYLARI HERHANGİ BİR TERCİHİNDE BANDO ASB.MYO OLAN GÜZEL SANATLAR VE KONSERVATUVAR LİSE PROGRAMLARINDAN MEZUN OLAN/OLACAK VE 1’İNCİ TERCİHİNDE BANDO ASB.MYO OLAN DİĞER LİSE VE DENGİ OKULLARDAN MEZUN OLAN /OLACAK ADAYLAR ARASINDAN SEÇİLECEKLERDİR. BU TERCİHTE BULUNACAK OLAN ADAYLARIN 2’NC, SEÇİM AŞAMALRI SÜRECİNDE MÜZİK YETENEĞİ VE MÜZİK BİLGİSİ SEVİYE TESPİT SINAVINA TABİ TUTULACAKLARINI GÖZ ÖNÜNDE BULUNDURMALARI GEREKMEKTEDİR.</a:t>
            </a:r>
          </a:p>
          <a:p>
            <a:pPr algn="just">
              <a:lnSpc>
                <a:spcPct val="115000"/>
              </a:lnSpc>
              <a:spcAft>
                <a:spcPts val="1000"/>
              </a:spcAft>
            </a:pPr>
            <a:endParaRPr lang="tr-TR" sz="1100" dirty="0">
              <a:effectLst/>
              <a:latin typeface="+mn-lt"/>
              <a:ea typeface="Calibri"/>
              <a:cs typeface="Times New Roman"/>
            </a:endParaRPr>
          </a:p>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27</a:t>
            </a:fld>
            <a:endParaRPr lang="tr-TR"/>
          </a:p>
        </p:txBody>
      </p:sp>
    </p:spTree>
    <p:extLst>
      <p:ext uri="{BB962C8B-B14F-4D97-AF65-F5344CB8AC3E}">
        <p14:creationId xmlns:p14="http://schemas.microsoft.com/office/powerpoint/2010/main" val="34143840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spcAft>
                <a:spcPts val="1000"/>
              </a:spcAft>
            </a:pPr>
            <a:endParaRPr lang="tr-TR" sz="1100" dirty="0">
              <a:effectLst/>
              <a:latin typeface="+mn-lt"/>
              <a:ea typeface="Calibri"/>
              <a:cs typeface="Times New Roman"/>
            </a:endParaRPr>
          </a:p>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28</a:t>
            </a:fld>
            <a:endParaRPr lang="tr-TR"/>
          </a:p>
        </p:txBody>
      </p:sp>
    </p:spTree>
    <p:extLst>
      <p:ext uri="{BB962C8B-B14F-4D97-AF65-F5344CB8AC3E}">
        <p14:creationId xmlns:p14="http://schemas.microsoft.com/office/powerpoint/2010/main" val="5204445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HARP OKULLARI VE ASTSUBAY MESLEK YÜKSEKOKULLARINA ÇAĞRI İŞLEMLERİNDE KULLANILACAK PUAN TÜRLERİ YANSIDA GÖRÜLDÜĞÜ GİBİDİR.</a:t>
            </a:r>
          </a:p>
          <a:p>
            <a:endParaRPr lang="tr-TR" b="1"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29</a:t>
            </a:fld>
            <a:endParaRPr lang="tr-TR"/>
          </a:p>
        </p:txBody>
      </p:sp>
    </p:spTree>
    <p:extLst>
      <p:ext uri="{BB962C8B-B14F-4D97-AF65-F5344CB8AC3E}">
        <p14:creationId xmlns:p14="http://schemas.microsoft.com/office/powerpoint/2010/main" val="3414384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solidFill>
                  <a:schemeClr val="tx1"/>
                </a:solidFill>
                <a:latin typeface="Times New Roman" panose="02020603050405020304" pitchFamily="18" charset="0"/>
                <a:cs typeface="Times New Roman" panose="02020603050405020304" pitchFamily="18" charset="0"/>
              </a:rPr>
              <a:t>ÖĞRENCİ TEMİN FAALİYETLERİ TAKDİMİ 2022 YILI MİLLİ SAVUNMA ÜNİVERSİTESİ(MSÜ) ÖĞRENCİ TEMİN FAALİYETLERİ AŞAMALARI, ASKERİ ÖĞRENCİ ADAY BELİRLEME SINAVI, TERCİH İŞLEMLERİ, 2’NCİ SEÇİM AŞAMALARINA ÇAĞRI İŞLEMLERİ, 2’NCİ SEÇİM AŞAMALARI, SAĞLIK MUAYENE İŞLEMLERİ VE ADAY YERLEŞTİRME İŞLEMLERİNDEN OLUŞMAKTADIR.</a:t>
            </a:r>
          </a:p>
          <a:p>
            <a:endParaRPr lang="tr-TR" b="1"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3</a:t>
            </a:fld>
            <a:endParaRPr lang="tr-TR"/>
          </a:p>
        </p:txBody>
      </p:sp>
    </p:spTree>
    <p:extLst>
      <p:ext uri="{BB962C8B-B14F-4D97-AF65-F5344CB8AC3E}">
        <p14:creationId xmlns:p14="http://schemas.microsoft.com/office/powerpoint/2010/main" val="1286882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2’NCİ SEÇİM AŞAMALARINA KATILMAYA HAK KAZANAN ADAYLARIN HANGİ TARİH VE SAATTE SÖZ KONUSU AŞAMALARA KATILACAĞI PERSONEL TEMİN DAİRE BAŞKANLIĞI TARAFINDAN TERCİH İŞLEMLERİNİN ALINMASINI MÜTEAKİP PERSONEL TEMİN DAİRE BAŞKANLIĞI SAYFASINDA İLAN EDİLECEKTİR.</a:t>
            </a:r>
          </a:p>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30</a:t>
            </a:fld>
            <a:endParaRPr lang="tr-TR"/>
          </a:p>
        </p:txBody>
      </p:sp>
    </p:spTree>
    <p:extLst>
      <p:ext uri="{BB962C8B-B14F-4D97-AF65-F5344CB8AC3E}">
        <p14:creationId xmlns:p14="http://schemas.microsoft.com/office/powerpoint/2010/main" val="34143840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2’NCİ SEÇİM AŞAMALARINDA ADAYLAR YANSIDA GÖRÜLEN AŞAMALRA KATILACAKLARDIR. YANSIDA YER ALAN AŞAMALAR YANSIDA GÖRÜLDÜĞÜ SIRALAMADA UYGULANACAK OLUP BİR ÖNCEKİ AŞAMADA BAŞARILI OLAN ADAYLAR BİR SONRAKİ AŞAMAYA DEVAM EDEBİLECEKLERDİR. HAVA HARP OKULU ADAYLARI DİĞER ADAYLARDAN FARKLI OLARAK PSİKOMOTOR TESTİ VE ÖĞRENCİ UÇUŞU TESTİNE; BANDO ASTSUBAY MESLEK YÜKSEKOKULU ADAYLARI DA DİĞER ADAYLARDAN FARKLI OLARAK MÜZİK YETENEĞİ VE MÜZİK BİLGİSİ SEVİYE TESPİT SINAVINA TABİ TUTULACAKLARDIR.</a:t>
            </a:r>
          </a:p>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31</a:t>
            </a:fld>
            <a:endParaRPr lang="tr-TR"/>
          </a:p>
        </p:txBody>
      </p:sp>
    </p:spTree>
    <p:extLst>
      <p:ext uri="{BB962C8B-B14F-4D97-AF65-F5344CB8AC3E}">
        <p14:creationId xmlns:p14="http://schemas.microsoft.com/office/powerpoint/2010/main" val="34143840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32</a:t>
            </a:fld>
            <a:endParaRPr lang="tr-TR"/>
          </a:p>
        </p:txBody>
      </p:sp>
    </p:spTree>
    <p:extLst>
      <p:ext uri="{BB962C8B-B14F-4D97-AF65-F5344CB8AC3E}">
        <p14:creationId xmlns:p14="http://schemas.microsoft.com/office/powerpoint/2010/main" val="23528911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ADAYLARIN YANSIDA YER ALAN BOY KRİTERLERİNİN YANI SIRA, KILAVUZDA YER ALAN TABLOYA GÖRE BOYLARININ DENK GELDİĞİ KİLO ARALIĞINDA OLMALARI GEREKMEKTEDİR.</a:t>
            </a:r>
          </a:p>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33</a:t>
            </a:fld>
            <a:endParaRPr lang="tr-TR"/>
          </a:p>
        </p:txBody>
      </p:sp>
    </p:spTree>
    <p:extLst>
      <p:ext uri="{BB962C8B-B14F-4D97-AF65-F5344CB8AC3E}">
        <p14:creationId xmlns:p14="http://schemas.microsoft.com/office/powerpoint/2010/main" val="41180759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34</a:t>
            </a:fld>
            <a:endParaRPr lang="tr-TR"/>
          </a:p>
        </p:txBody>
      </p:sp>
    </p:spTree>
    <p:extLst>
      <p:ext uri="{BB962C8B-B14F-4D97-AF65-F5344CB8AC3E}">
        <p14:creationId xmlns:p14="http://schemas.microsoft.com/office/powerpoint/2010/main" val="27238656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FİZİKİ YETERLİLİK TESTİ 100 PUAN ÜZERİNDEN DEĞERLENDİRİLECEK OLUP ADAYLARIN BU AŞAMADAN ALDIKLARI PUANLARI YERLEŞTİRME İŞLEMLERİNDE DE ETKİLİ OLACAKTIR.</a:t>
            </a:r>
          </a:p>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35</a:t>
            </a:fld>
            <a:endParaRPr lang="tr-TR"/>
          </a:p>
        </p:txBody>
      </p:sp>
    </p:spTree>
    <p:extLst>
      <p:ext uri="{BB962C8B-B14F-4D97-AF65-F5344CB8AC3E}">
        <p14:creationId xmlns:p14="http://schemas.microsoft.com/office/powerpoint/2010/main" val="41477252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PSİKOMOTOR TESTİNDEN ELENEN HAVA HARP OKULU ADAYLARININ YALNIZCA HAVA HARP OKULU ADAYLIKLARI SONLANDIRILACAKTIR. EĞER HAVA HARP OKULU DIŞINDA BİR TERCİHLERİ VAR İSE SÜRECE BU TERCİHLERİ İÇİN DEVAM EDEBİLECEKLERDİR.</a:t>
            </a:r>
          </a:p>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36</a:t>
            </a:fld>
            <a:endParaRPr lang="tr-TR"/>
          </a:p>
        </p:txBody>
      </p:sp>
    </p:spTree>
    <p:extLst>
      <p:ext uri="{BB962C8B-B14F-4D97-AF65-F5344CB8AC3E}">
        <p14:creationId xmlns:p14="http://schemas.microsoft.com/office/powerpoint/2010/main" val="22843578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ADAYLAR BU AŞAMADA 100 PUAN ÜZERİNDEN DEĞERLENDİRİLECEK OLUP EN AZ 70 PUAN ALMALARI GEREKMEKTEDİR.</a:t>
            </a:r>
          </a:p>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37</a:t>
            </a:fld>
            <a:endParaRPr lang="tr-TR"/>
          </a:p>
        </p:txBody>
      </p:sp>
    </p:spTree>
    <p:extLst>
      <p:ext uri="{BB962C8B-B14F-4D97-AF65-F5344CB8AC3E}">
        <p14:creationId xmlns:p14="http://schemas.microsoft.com/office/powerpoint/2010/main" val="26537299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SÖZ KONUSU SINAV SOLFEJ, ÇALGI VE DİKTE AŞAMALARINDAN OLUŞMAKTADIR. </a:t>
            </a:r>
          </a:p>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38</a:t>
            </a:fld>
            <a:endParaRPr lang="tr-TR"/>
          </a:p>
        </p:txBody>
      </p:sp>
    </p:spTree>
    <p:extLst>
      <p:ext uri="{BB962C8B-B14F-4D97-AF65-F5344CB8AC3E}">
        <p14:creationId xmlns:p14="http://schemas.microsoft.com/office/powerpoint/2010/main" val="13569299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t>2’NCİ SEÇİM AŞAMALARINI BAŞARIYLA TAMAMLAYAN ADAYLAR SAĞLIK MUAYENE İŞLEMLERİNİ TAMAMLAMAK ÜZERE PERSONEL TEMİN DAİRE BAŞKANLIĞI TARAFINDAN  SEVK EDİLECEKLERDİR.</a:t>
            </a:r>
          </a:p>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39</a:t>
            </a:fld>
            <a:endParaRPr lang="tr-TR"/>
          </a:p>
        </p:txBody>
      </p:sp>
    </p:spTree>
    <p:extLst>
      <p:ext uri="{BB962C8B-B14F-4D97-AF65-F5344CB8AC3E}">
        <p14:creationId xmlns:p14="http://schemas.microsoft.com/office/powerpoint/2010/main" val="2864941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MİLLİ SAVUNMA ÜNİVERSİTESİ ASKERİ ÖĞRENCİ TEMİN FAALİYETLERİ MİLLİ SAVUNMA ÜNİVERSİTESİ ASKERİ ÖĞRENCİ ADAY BELİRLEME SINAVININ ÖSYM TARAFINDAN BAŞVURULARININ ALINMASI VE UYGULANMASI, PERSONEL TEMİN DAİRE BAŞKANLIĞI TARAFINDAN HARP OKULLARI/ASTSUBAY MESLEK YÜKSEKOKULLARI TERCİH İŞLEMLERİNİN ALINMASI VE 2’NCİ SEÇİM AŞAMALRINA ÇAĞRI İŞLEMLERİNİN İCRASI, KARA HARP OKULU (ANKARA)’NDA 2’NCİ SEÇİM AŞAMALARININ İCRASI, SAĞLIK MUAYNE İŞLEMLERİ, HARPOKULLARI VE ASTSUBAY MESLEK YÜKSEKOKULLARI YERLEŞTİRME İŞLEMLERİ VE İNTİBAK EĞİTİMLERİ AŞAMALARINDAN OLUŞMAKTADIR.</a:t>
            </a:r>
          </a:p>
          <a:p>
            <a:endParaRPr lang="tr-TR" dirty="0"/>
          </a:p>
        </p:txBody>
      </p:sp>
      <p:sp>
        <p:nvSpPr>
          <p:cNvPr id="4" name="Slayt Numarası Yer Tutucusu 3"/>
          <p:cNvSpPr>
            <a:spLocks noGrp="1"/>
          </p:cNvSpPr>
          <p:nvPr>
            <p:ph type="sldNum" sz="quarter" idx="5"/>
          </p:nvPr>
        </p:nvSpPr>
        <p:spPr/>
        <p:txBody>
          <a:bodyPr/>
          <a:lstStyle/>
          <a:p>
            <a:fld id="{18750675-6D58-40F9-A26B-A9F13BC8D455}" type="slidenum">
              <a:rPr lang="tr-TR" smtClean="0"/>
              <a:t>4</a:t>
            </a:fld>
            <a:endParaRPr lang="tr-TR"/>
          </a:p>
        </p:txBody>
      </p:sp>
    </p:spTree>
    <p:extLst>
      <p:ext uri="{BB962C8B-B14F-4D97-AF65-F5344CB8AC3E}">
        <p14:creationId xmlns:p14="http://schemas.microsoft.com/office/powerpoint/2010/main" val="21839411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ÖĞRENCİ SEÇME UÇUŞU KONTENJANI BELİRLENİRKEN ADAYLARIN MSÜ SAYISAL PUANLARI, FİZİKİ YETERLİLİK TESTİ VE SÖZLÜ MÜLAKAT PUANLARI DİKKATE ALINACAKTIR. SÖZ KONUSU KONTENJANA GİREMEYEN ADAYLARIN YALNIZCA HAVA HARP OKULU ADAYLIKLARI SONLANDIRILACAK OLUP, BAŞKA TERCİHLERİ VAR İSE BU TERCİHLERİ İÇİN DEĞERLENDİRİLMEYE DEVAM EDİLCEKLERDİR.</a:t>
            </a:r>
          </a:p>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40</a:t>
            </a:fld>
            <a:endParaRPr lang="tr-TR"/>
          </a:p>
        </p:txBody>
      </p:sp>
    </p:spTree>
    <p:extLst>
      <p:ext uri="{BB962C8B-B14F-4D97-AF65-F5344CB8AC3E}">
        <p14:creationId xmlns:p14="http://schemas.microsoft.com/office/powerpoint/2010/main" val="32650389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41</a:t>
            </a:fld>
            <a:endParaRPr lang="tr-TR"/>
          </a:p>
        </p:txBody>
      </p:sp>
    </p:spTree>
    <p:extLst>
      <p:ext uri="{BB962C8B-B14F-4D97-AF65-F5344CB8AC3E}">
        <p14:creationId xmlns:p14="http://schemas.microsoft.com/office/powerpoint/2010/main" val="34143840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solidFill>
                  <a:schemeClr val="tx1"/>
                </a:solidFill>
                <a:latin typeface="Times New Roman" panose="02020603050405020304" pitchFamily="18" charset="0"/>
                <a:cs typeface="Times New Roman" panose="02020603050405020304" pitchFamily="18" charset="0"/>
              </a:rPr>
              <a:t>YERLEŞTİRME SÜRECİ BOYUNCA ADAYLAR TC İMLİK NUMARALARI İLE GİRİŞ YAPARAK YANSIDA GÖRÜLEN ÖRNEK SORGU SAYFASINA ULAŞMAKTADIRLAR.</a:t>
            </a:r>
          </a:p>
        </p:txBody>
      </p:sp>
    </p:spTree>
    <p:extLst>
      <p:ext uri="{BB962C8B-B14F-4D97-AF65-F5344CB8AC3E}">
        <p14:creationId xmlns:p14="http://schemas.microsoft.com/office/powerpoint/2010/main" val="5623158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43</a:t>
            </a:fld>
            <a:endParaRPr lang="tr-TR"/>
          </a:p>
        </p:txBody>
      </p:sp>
    </p:spTree>
    <p:extLst>
      <p:ext uri="{BB962C8B-B14F-4D97-AF65-F5344CB8AC3E}">
        <p14:creationId xmlns:p14="http://schemas.microsoft.com/office/powerpoint/2010/main" val="34143840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44</a:t>
            </a:fld>
            <a:endParaRPr lang="tr-TR"/>
          </a:p>
        </p:txBody>
      </p:sp>
    </p:spTree>
    <p:extLst>
      <p:ext uri="{BB962C8B-B14F-4D97-AF65-F5344CB8AC3E}">
        <p14:creationId xmlns:p14="http://schemas.microsoft.com/office/powerpoint/2010/main" val="34143840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45</a:t>
            </a:fld>
            <a:endParaRPr lang="tr-TR"/>
          </a:p>
        </p:txBody>
      </p:sp>
    </p:spTree>
    <p:extLst>
      <p:ext uri="{BB962C8B-B14F-4D97-AF65-F5344CB8AC3E}">
        <p14:creationId xmlns:p14="http://schemas.microsoft.com/office/powerpoint/2010/main" val="34143840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46</a:t>
            </a:fld>
            <a:endParaRPr lang="tr-TR"/>
          </a:p>
        </p:txBody>
      </p:sp>
    </p:spTree>
    <p:extLst>
      <p:ext uri="{BB962C8B-B14F-4D97-AF65-F5344CB8AC3E}">
        <p14:creationId xmlns:p14="http://schemas.microsoft.com/office/powerpoint/2010/main" val="34143840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solidFill>
                  <a:schemeClr val="tx1"/>
                </a:solidFill>
                <a:latin typeface="Times New Roman" panose="02020603050405020304" pitchFamily="18" charset="0"/>
                <a:cs typeface="Times New Roman" panose="02020603050405020304" pitchFamily="18" charset="0"/>
              </a:rPr>
              <a:t>MSÜ’NE YERLEŞEN ADAYLAR ASKERLİK EĞİTİMLERİNİN YANI SIRA YANSIDA GÖRÜLEN BÖLÜMLERDE AKADEMİK EĞİTİM ALMAKTADIRLAR. MEZUN OLDUKLARINDA DA SUBAYLIK/ASTSUBAYLIK DİPLOMALARININ YANI SIRA YANSILARDA GÖRÜLEN OKUYACAKLARI OLDUĞU BÖLÜMLERİNDE DİPLOMALARINA SAHİP OLACAKLARDIR.</a:t>
            </a:r>
          </a:p>
        </p:txBody>
      </p:sp>
    </p:spTree>
    <p:extLst>
      <p:ext uri="{BB962C8B-B14F-4D97-AF65-F5344CB8AC3E}">
        <p14:creationId xmlns:p14="http://schemas.microsoft.com/office/powerpoint/2010/main" val="19336259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25127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5034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1’NCİ SEÇİM AŞAMASI OLAN 2022-MSÜ ASKERİ ÖĞRENCİ ADAY BELİRLEME SINAVI, 2’NCİ SEÇİM AŞAMALARINA ÇAĞRILACAK ADAYLARIN BELİRLENMESİ AMACIYLA ÖSYM TARAFINDAN 81 İL MERKEZİNDE UYGULANIP DEĞERLENDİRİLMEKTEDİR.</a:t>
            </a:r>
          </a:p>
          <a:p>
            <a:endParaRPr lang="tr-TR" dirty="0"/>
          </a:p>
        </p:txBody>
      </p:sp>
      <p:sp>
        <p:nvSpPr>
          <p:cNvPr id="4" name="Slayt Numarası Yer Tutucusu 3"/>
          <p:cNvSpPr>
            <a:spLocks noGrp="1"/>
          </p:cNvSpPr>
          <p:nvPr>
            <p:ph type="sldNum" sz="quarter" idx="5"/>
          </p:nvPr>
        </p:nvSpPr>
        <p:spPr/>
        <p:txBody>
          <a:bodyPr/>
          <a:lstStyle/>
          <a:p>
            <a:fld id="{18750675-6D58-40F9-A26B-A9F13BC8D455}" type="slidenum">
              <a:rPr lang="tr-TR" smtClean="0"/>
              <a:t>5</a:t>
            </a:fld>
            <a:endParaRPr lang="tr-TR"/>
          </a:p>
        </p:txBody>
      </p:sp>
    </p:spTree>
    <p:extLst>
      <p:ext uri="{BB962C8B-B14F-4D97-AF65-F5344CB8AC3E}">
        <p14:creationId xmlns:p14="http://schemas.microsoft.com/office/powerpoint/2010/main" val="29606691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43828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15834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15883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51951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ADAYLARIN 2022 YILI MSÜ ÖĞRENCİ TEMİN FAALİYETLERİ BOYUNCA TAKİP EDECEKLERİ İNTERNET ADRESLERİ YANSIDA GÖRÜLDÜĞÜ GİBİDİR.</a:t>
            </a:r>
          </a:p>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54</a:t>
            </a:fld>
            <a:endParaRPr lang="tr-TR"/>
          </a:p>
        </p:txBody>
      </p:sp>
    </p:spTree>
    <p:extLst>
      <p:ext uri="{BB962C8B-B14F-4D97-AF65-F5344CB8AC3E}">
        <p14:creationId xmlns:p14="http://schemas.microsoft.com/office/powerpoint/2010/main" val="34143840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t>
            </a:r>
            <a:r>
              <a:rPr lang="tr-TR" b="1" dirty="0"/>
              <a:t>MSUEDUTR</a:t>
            </a:r>
            <a:r>
              <a:rPr lang="tr-TR" dirty="0"/>
              <a:t>» ADIYLA ONAYLI (MAVİ TİKLİ) INSTAGRAM,</a:t>
            </a:r>
            <a:r>
              <a:rPr lang="tr-TR" baseline="0" dirty="0"/>
              <a:t> TWITTER, FACEBOOK VE YOUTUBE </a:t>
            </a:r>
            <a:r>
              <a:rPr lang="tr-TR" dirty="0"/>
              <a:t>SOSYAL MEDYA HESAPLARIMIZ</a:t>
            </a:r>
            <a:r>
              <a:rPr lang="tr-TR" baseline="0" dirty="0"/>
              <a:t>I TAKİP ETMENİZİ ÖZELLİKLE TAVSİYE EDİYORUZ. MİLLİ SAVUNMA ÜNİVERSİTESİ ADIYLA AÇILMIŞ SİZLERİ YANLIŞ YÖNLENDİREBİLECEK SAHTE HESAPLARA İTİBAR ETMEYİNİZ.</a:t>
            </a:r>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55</a:t>
            </a:fld>
            <a:endParaRPr lang="tr-TR"/>
          </a:p>
        </p:txBody>
      </p:sp>
    </p:spTree>
    <p:extLst>
      <p:ext uri="{BB962C8B-B14F-4D97-AF65-F5344CB8AC3E}">
        <p14:creationId xmlns:p14="http://schemas.microsoft.com/office/powerpoint/2010/main" val="41319438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56</a:t>
            </a:fld>
            <a:endParaRPr lang="tr-TR"/>
          </a:p>
        </p:txBody>
      </p:sp>
    </p:spTree>
    <p:extLst>
      <p:ext uri="{BB962C8B-B14F-4D97-AF65-F5344CB8AC3E}">
        <p14:creationId xmlns:p14="http://schemas.microsoft.com/office/powerpoint/2010/main" val="3167722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2022-MSÜ SINAVININ 27 MART 2022  TARİHİNDE UYGULANMASI PLANLANMAKTADIR. SINAV BAŞVURU TARİHLERİ ÖSYM’NİN İLAN EDECEĞİ 2022 YILI SINAV TAKVİMİNDE DUYURULACAK OLUP, OCAK-ŞUBAT 2022 İÇERİSİNDE OLMASI PLANLANMAKTADIR.</a:t>
            </a:r>
          </a:p>
          <a:p>
            <a:endParaRPr lang="tr-TR" dirty="0"/>
          </a:p>
        </p:txBody>
      </p:sp>
      <p:sp>
        <p:nvSpPr>
          <p:cNvPr id="4" name="Slayt Numarası Yer Tutucusu 3"/>
          <p:cNvSpPr>
            <a:spLocks noGrp="1"/>
          </p:cNvSpPr>
          <p:nvPr>
            <p:ph type="sldNum" sz="quarter" idx="5"/>
          </p:nvPr>
        </p:nvSpPr>
        <p:spPr/>
        <p:txBody>
          <a:bodyPr/>
          <a:lstStyle/>
          <a:p>
            <a:fld id="{18750675-6D58-40F9-A26B-A9F13BC8D455}" type="slidenum">
              <a:rPr lang="tr-TR" smtClean="0"/>
              <a:t>6</a:t>
            </a:fld>
            <a:endParaRPr lang="tr-TR"/>
          </a:p>
        </p:txBody>
      </p:sp>
    </p:spTree>
    <p:extLst>
      <p:ext uri="{BB962C8B-B14F-4D97-AF65-F5344CB8AC3E}">
        <p14:creationId xmlns:p14="http://schemas.microsoft.com/office/powerpoint/2010/main" val="737764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Times New Roman" panose="02020603050405020304" pitchFamily="18" charset="0"/>
                <a:cs typeface="Times New Roman" panose="02020603050405020304" pitchFamily="18" charset="0"/>
              </a:rPr>
              <a:t>ADAYLARDAN, VELİLERDEN VE REHBER ÖĞRETMENLERDEN SIKÇA SORULAN SORULARDAN BİRİ OLAN ADAYLARIN BİR ÖNCEKİ YIL ALMIŞ OLDUKLARI MSÜ PUANLARINI KULLANABİLMELERİNE YÖNELİK SORULARA VERİLECEK CEVAP HAYIRDIR. MSÜ SINAV PUANLARI YALNIZCA UYGULANDIKLARI YIL GEÇERLİ OLMAKTADIR.</a:t>
            </a:r>
          </a:p>
          <a:p>
            <a:endParaRPr lang="tr-TR" dirty="0"/>
          </a:p>
        </p:txBody>
      </p:sp>
      <p:sp>
        <p:nvSpPr>
          <p:cNvPr id="4" name="Slayt Numarası Yer Tutucusu 3"/>
          <p:cNvSpPr>
            <a:spLocks noGrp="1"/>
          </p:cNvSpPr>
          <p:nvPr>
            <p:ph type="sldNum" sz="quarter" idx="5"/>
          </p:nvPr>
        </p:nvSpPr>
        <p:spPr/>
        <p:txBody>
          <a:bodyPr/>
          <a:lstStyle/>
          <a:p>
            <a:fld id="{18750675-6D58-40F9-A26B-A9F13BC8D455}" type="slidenum">
              <a:rPr lang="tr-TR" smtClean="0"/>
              <a:t>7</a:t>
            </a:fld>
            <a:endParaRPr lang="tr-TR"/>
          </a:p>
        </p:txBody>
      </p:sp>
    </p:spTree>
    <p:extLst>
      <p:ext uri="{BB962C8B-B14F-4D97-AF65-F5344CB8AC3E}">
        <p14:creationId xmlns:p14="http://schemas.microsoft.com/office/powerpoint/2010/main" val="3668158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solidFill>
                  <a:schemeClr val="tx1"/>
                </a:solidFill>
                <a:latin typeface="Times New Roman" panose="02020603050405020304" pitchFamily="18" charset="0"/>
                <a:cs typeface="Times New Roman" panose="02020603050405020304" pitchFamily="18" charset="0"/>
              </a:rPr>
              <a:t>2022-MSÜ ASKERİ ÖĞRENCİ ADAY BELİRLEME SINAVINA BAŞVURU KRİTERLERİ T.C. VATANDAŞI OLMAK, GÜN VE AYA BAKILMAKSIZIN HARP OKULLARI İÇİN EN FAZLA 20, MESLEK YÜKSEKOKULLARI İÇİN EN FAZLA 21 YAŞINDA OLMAK, HERHANGİ BİR ORTAÖĞRETİM KURUMUNDAN 2020,2021 YILLARINDA MEZUN OLMUŞ VEYA 2022 YILI MSÜ YERLEŞTİRME İŞLEMLERİNİN SON TARİHİNE KADAR MEZUN OLACAK OLMAKTIR. BU KRİTERLERİ SAĞLAMAYAN ADAYLARIN SINAVA BAŞVURU YAPMALARI ÖSYM SİSTEMİ TARAFINDAN ENGELLENECEKTİR.</a:t>
            </a:r>
          </a:p>
          <a:p>
            <a:endParaRPr lang="tr-TR"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9939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DÖRDÜNCÜ MADDEDEKİ AÇIKLAMA İLKOKULA ERKEN</a:t>
            </a:r>
            <a:r>
              <a:rPr lang="tr-TR" b="1" baseline="0" dirty="0"/>
              <a:t> BAŞLAYIP BU YIL MEZUN OLAN 2005 DOĞUMLU ÖĞRENCİLERİ İLGİLENDİRMEKTEDİR.</a:t>
            </a:r>
            <a:endParaRPr lang="tr-TR" b="1" dirty="0"/>
          </a:p>
        </p:txBody>
      </p:sp>
      <p:sp>
        <p:nvSpPr>
          <p:cNvPr id="4" name="Slayt Numarası Yer Tutucusu 3"/>
          <p:cNvSpPr>
            <a:spLocks noGrp="1"/>
          </p:cNvSpPr>
          <p:nvPr>
            <p:ph type="sldNum" sz="quarter" idx="10"/>
          </p:nvPr>
        </p:nvSpPr>
        <p:spPr/>
        <p:txBody>
          <a:bodyPr/>
          <a:lstStyle/>
          <a:p>
            <a:fld id="{18750675-6D58-40F9-A26B-A9F13BC8D455}" type="slidenum">
              <a:rPr lang="tr-TR" smtClean="0"/>
              <a:t>9</a:t>
            </a:fld>
            <a:endParaRPr lang="tr-TR"/>
          </a:p>
        </p:txBody>
      </p:sp>
    </p:spTree>
    <p:extLst>
      <p:ext uri="{BB962C8B-B14F-4D97-AF65-F5344CB8AC3E}">
        <p14:creationId xmlns:p14="http://schemas.microsoft.com/office/powerpoint/2010/main" val="4086176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AE64F37A-52E0-4EEB-BAEA-246F8B1F0528}" type="datetime1">
              <a:rPr lang="tr-TR" smtClean="0"/>
              <a:t>30.11.2021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7088E0E-A46C-4B60-BAD9-5A7B04E633F8}" type="slidenum">
              <a:rPr lang="tr-TR" smtClean="0"/>
              <a:t>‹#›</a:t>
            </a:fld>
            <a:endParaRPr lang="tr-TR"/>
          </a:p>
        </p:txBody>
      </p:sp>
    </p:spTree>
    <p:extLst>
      <p:ext uri="{BB962C8B-B14F-4D97-AF65-F5344CB8AC3E}">
        <p14:creationId xmlns:p14="http://schemas.microsoft.com/office/powerpoint/2010/main" val="2906817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0A2CE42-F783-45D5-B799-B915BC999CE7}" type="datetime1">
              <a:rPr lang="tr-TR" smtClean="0"/>
              <a:t>30.11.2021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7088E0E-A46C-4B60-BAD9-5A7B04E633F8}" type="slidenum">
              <a:rPr lang="tr-TR" smtClean="0"/>
              <a:t>‹#›</a:t>
            </a:fld>
            <a:endParaRPr lang="tr-TR"/>
          </a:p>
        </p:txBody>
      </p:sp>
    </p:spTree>
    <p:extLst>
      <p:ext uri="{BB962C8B-B14F-4D97-AF65-F5344CB8AC3E}">
        <p14:creationId xmlns:p14="http://schemas.microsoft.com/office/powerpoint/2010/main" val="1904685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DABA695-FD3B-44F3-B516-75524C298927}" type="datetime1">
              <a:rPr lang="tr-TR" smtClean="0"/>
              <a:t>30.11.2021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7088E0E-A46C-4B60-BAD9-5A7B04E633F8}" type="slidenum">
              <a:rPr lang="tr-TR" smtClean="0"/>
              <a:t>‹#›</a:t>
            </a:fld>
            <a:endParaRPr lang="tr-TR"/>
          </a:p>
        </p:txBody>
      </p:sp>
    </p:spTree>
    <p:extLst>
      <p:ext uri="{BB962C8B-B14F-4D97-AF65-F5344CB8AC3E}">
        <p14:creationId xmlns:p14="http://schemas.microsoft.com/office/powerpoint/2010/main" val="2441562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5ABA485-C0E7-4FB3-A77C-E20000EEF413}" type="datetime1">
              <a:rPr lang="tr-TR" smtClean="0"/>
              <a:t>30.11.2021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7088E0E-A46C-4B60-BAD9-5A7B04E633F8}" type="slidenum">
              <a:rPr lang="tr-TR" smtClean="0"/>
              <a:t>‹#›</a:t>
            </a:fld>
            <a:endParaRPr lang="tr-TR"/>
          </a:p>
        </p:txBody>
      </p:sp>
    </p:spTree>
    <p:extLst>
      <p:ext uri="{BB962C8B-B14F-4D97-AF65-F5344CB8AC3E}">
        <p14:creationId xmlns:p14="http://schemas.microsoft.com/office/powerpoint/2010/main" val="1383308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323594FC-C91C-406A-A2D4-6B83389B7AC8}" type="datetime1">
              <a:rPr lang="tr-TR" smtClean="0"/>
              <a:t>30.11.2021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7088E0E-A46C-4B60-BAD9-5A7B04E633F8}" type="slidenum">
              <a:rPr lang="tr-TR" smtClean="0"/>
              <a:t>‹#›</a:t>
            </a:fld>
            <a:endParaRPr lang="tr-TR"/>
          </a:p>
        </p:txBody>
      </p:sp>
    </p:spTree>
    <p:extLst>
      <p:ext uri="{BB962C8B-B14F-4D97-AF65-F5344CB8AC3E}">
        <p14:creationId xmlns:p14="http://schemas.microsoft.com/office/powerpoint/2010/main" val="597609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20DF5460-4C14-446B-ABB9-FFC5635C0D61}" type="datetime1">
              <a:rPr lang="tr-TR" smtClean="0"/>
              <a:t>30.11.2021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7088E0E-A46C-4B60-BAD9-5A7B04E633F8}" type="slidenum">
              <a:rPr lang="tr-TR" smtClean="0"/>
              <a:t>‹#›</a:t>
            </a:fld>
            <a:endParaRPr lang="tr-TR"/>
          </a:p>
        </p:txBody>
      </p:sp>
    </p:spTree>
    <p:extLst>
      <p:ext uri="{BB962C8B-B14F-4D97-AF65-F5344CB8AC3E}">
        <p14:creationId xmlns:p14="http://schemas.microsoft.com/office/powerpoint/2010/main" val="644341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1F8885E9-D200-483C-BB67-DC27E7FB0B0C}" type="datetime1">
              <a:rPr lang="tr-TR" smtClean="0"/>
              <a:t>30.11.2021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7088E0E-A46C-4B60-BAD9-5A7B04E633F8}" type="slidenum">
              <a:rPr lang="tr-TR" smtClean="0"/>
              <a:t>‹#›</a:t>
            </a:fld>
            <a:endParaRPr lang="tr-TR"/>
          </a:p>
        </p:txBody>
      </p:sp>
    </p:spTree>
    <p:extLst>
      <p:ext uri="{BB962C8B-B14F-4D97-AF65-F5344CB8AC3E}">
        <p14:creationId xmlns:p14="http://schemas.microsoft.com/office/powerpoint/2010/main" val="401741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530218C9-2C19-4760-807F-EDD02FEB5FC1}" type="datetime1">
              <a:rPr lang="tr-TR" smtClean="0"/>
              <a:t>30.11.2021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7088E0E-A46C-4B60-BAD9-5A7B04E633F8}" type="slidenum">
              <a:rPr lang="tr-TR" smtClean="0"/>
              <a:t>‹#›</a:t>
            </a:fld>
            <a:endParaRPr lang="tr-TR"/>
          </a:p>
        </p:txBody>
      </p:sp>
    </p:spTree>
    <p:extLst>
      <p:ext uri="{BB962C8B-B14F-4D97-AF65-F5344CB8AC3E}">
        <p14:creationId xmlns:p14="http://schemas.microsoft.com/office/powerpoint/2010/main" val="2070574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89E096D-569D-4709-AA22-0BA66C882EE6}" type="datetime1">
              <a:rPr lang="tr-TR" smtClean="0"/>
              <a:t>30.11.2021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7088E0E-A46C-4B60-BAD9-5A7B04E633F8}" type="slidenum">
              <a:rPr lang="tr-TR" smtClean="0"/>
              <a:t>‹#›</a:t>
            </a:fld>
            <a:endParaRPr lang="tr-TR"/>
          </a:p>
        </p:txBody>
      </p:sp>
    </p:spTree>
    <p:extLst>
      <p:ext uri="{BB962C8B-B14F-4D97-AF65-F5344CB8AC3E}">
        <p14:creationId xmlns:p14="http://schemas.microsoft.com/office/powerpoint/2010/main" val="4122661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FD2D8F8F-AD50-4185-88F8-62D0F01E0440}" type="datetime1">
              <a:rPr lang="tr-TR" smtClean="0"/>
              <a:t>30.11.2021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7088E0E-A46C-4B60-BAD9-5A7B04E633F8}" type="slidenum">
              <a:rPr lang="tr-TR" smtClean="0"/>
              <a:t>‹#›</a:t>
            </a:fld>
            <a:endParaRPr lang="tr-TR"/>
          </a:p>
        </p:txBody>
      </p:sp>
    </p:spTree>
    <p:extLst>
      <p:ext uri="{BB962C8B-B14F-4D97-AF65-F5344CB8AC3E}">
        <p14:creationId xmlns:p14="http://schemas.microsoft.com/office/powerpoint/2010/main" val="3071329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903CA39F-4F2D-4DEB-9D0D-0EA5BA4CCE6F}" type="datetime1">
              <a:rPr lang="tr-TR" smtClean="0"/>
              <a:t>30.11.2021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7088E0E-A46C-4B60-BAD9-5A7B04E633F8}" type="slidenum">
              <a:rPr lang="tr-TR" smtClean="0"/>
              <a:t>‹#›</a:t>
            </a:fld>
            <a:endParaRPr lang="tr-TR"/>
          </a:p>
        </p:txBody>
      </p:sp>
    </p:spTree>
    <p:extLst>
      <p:ext uri="{BB962C8B-B14F-4D97-AF65-F5344CB8AC3E}">
        <p14:creationId xmlns:p14="http://schemas.microsoft.com/office/powerpoint/2010/main" val="3529484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C26C8B-348A-4186-824D-06B2554D49DB}" type="datetime1">
              <a:rPr lang="tr-TR" smtClean="0"/>
              <a:t>30.11.2021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088E0E-A46C-4B60-BAD9-5A7B04E633F8}" type="slidenum">
              <a:rPr lang="tr-TR" smtClean="0"/>
              <a:t>‹#›</a:t>
            </a:fld>
            <a:endParaRPr lang="tr-TR"/>
          </a:p>
        </p:txBody>
      </p:sp>
    </p:spTree>
    <p:extLst>
      <p:ext uri="{BB962C8B-B14F-4D97-AF65-F5344CB8AC3E}">
        <p14:creationId xmlns:p14="http://schemas.microsoft.com/office/powerpoint/2010/main" val="3757321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1.xml" /><Relationship Id="rId4" Type="http://schemas.openxmlformats.org/officeDocument/2006/relationships/image" Target="../media/image2.png" /></Relationships>
</file>

<file path=ppt/slides/_rels/slide10.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0.xml"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1.xml"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2.xml"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3.xml"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4.xml"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5.xml"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6.xml" /><Relationship Id="rId1" Type="http://schemas.openxmlformats.org/officeDocument/2006/relationships/slideLayout" Target="../slideLayouts/slideLayout1.xml" /><Relationship Id="rId4" Type="http://schemas.openxmlformats.org/officeDocument/2006/relationships/image" Target="../media/image4.png" /></Relationships>
</file>

<file path=ppt/slides/_rels/slide17.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7.xml"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8.xml"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9.xml"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hyperlink" Target="http://www.msu.edu.tr/" TargetMode="External" /><Relationship Id="rId2" Type="http://schemas.openxmlformats.org/officeDocument/2006/relationships/notesSlide" Target="../notesSlides/notesSlide2.xml" /><Relationship Id="rId1" Type="http://schemas.openxmlformats.org/officeDocument/2006/relationships/slideLayout" Target="../slideLayouts/slideLayout1.xml" /><Relationship Id="rId4" Type="http://schemas.openxmlformats.org/officeDocument/2006/relationships/image" Target="../media/image3.jpeg" /></Relationships>
</file>

<file path=ppt/slides/_rels/slide20.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0.xml"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1.xml" /><Relationship Id="rId1" Type="http://schemas.openxmlformats.org/officeDocument/2006/relationships/slideLayout" Target="../slideLayouts/slideLayout1.xml" /><Relationship Id="rId4" Type="http://schemas.openxmlformats.org/officeDocument/2006/relationships/hyperlink" Target="https://www.personeltemin.msb.gov.tr/" TargetMode="External" /></Relationships>
</file>

<file path=ppt/slides/_rels/slide2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2.xml"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3.xml"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4.xml"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5.xml" /><Relationship Id="rId1" Type="http://schemas.openxmlformats.org/officeDocument/2006/relationships/slideLayout" Target="../slideLayouts/slideLayout1.xml" /><Relationship Id="rId4" Type="http://schemas.openxmlformats.org/officeDocument/2006/relationships/image" Target="../media/image5.png" /></Relationships>
</file>

<file path=ppt/slides/_rels/slide26.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6.xml"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7.xml"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8.xml"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9.xml"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3.xml" /><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30.xml"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31.xml" /><Relationship Id="rId1" Type="http://schemas.openxmlformats.org/officeDocument/2006/relationships/slideLayout" Target="../slideLayouts/slideLayout1.xml" /><Relationship Id="rId4" Type="http://schemas.openxmlformats.org/officeDocument/2006/relationships/image" Target="../media/image6.png" /></Relationships>
</file>

<file path=ppt/slides/_rels/slide3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32.xml"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33.xml"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34.xml"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35.xml"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36.xml"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37.xml"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38.xml"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39.xml"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4.xml" /><Relationship Id="rId1" Type="http://schemas.openxmlformats.org/officeDocument/2006/relationships/slideLayout" Target="../slideLayouts/slideLayout7.xml" /></Relationships>
</file>

<file path=ppt/slides/_rels/slide40.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40.xml"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41.xml"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42.xml" /><Relationship Id="rId1" Type="http://schemas.openxmlformats.org/officeDocument/2006/relationships/slideLayout" Target="../slideLayouts/slideLayout7.xml" /><Relationship Id="rId5" Type="http://schemas.openxmlformats.org/officeDocument/2006/relationships/image" Target="../media/image2.png" /><Relationship Id="rId4" Type="http://schemas.microsoft.com/office/2007/relationships/hdphoto" Target="../media/hdphoto1.wdp" /></Relationships>
</file>

<file path=ppt/slides/_rels/slide43.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43.xml"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44.xml"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45.xml" /><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46.xml" /><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47.xml" /><Relationship Id="rId1" Type="http://schemas.openxmlformats.org/officeDocument/2006/relationships/slideLayout" Target="../slideLayouts/slideLayout7.xml" /></Relationships>
</file>

<file path=ppt/slides/_rels/slide48.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48.xml" /><Relationship Id="rId1" Type="http://schemas.openxmlformats.org/officeDocument/2006/relationships/slideLayout" Target="../slideLayouts/slideLayout7.xml" /></Relationships>
</file>

<file path=ppt/slides/_rels/slide49.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49.xml"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5.xml" /><Relationship Id="rId1" Type="http://schemas.openxmlformats.org/officeDocument/2006/relationships/slideLayout" Target="../slideLayouts/slideLayout7.xml" /></Relationships>
</file>

<file path=ppt/slides/_rels/slide50.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50.xml" /><Relationship Id="rId1" Type="http://schemas.openxmlformats.org/officeDocument/2006/relationships/slideLayout" Target="../slideLayouts/slideLayout7.xml" /></Relationships>
</file>

<file path=ppt/slides/_rels/slide5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51.xml" /><Relationship Id="rId1" Type="http://schemas.openxmlformats.org/officeDocument/2006/relationships/slideLayout" Target="../slideLayouts/slideLayout7.xml" /></Relationships>
</file>

<file path=ppt/slides/_rels/slide5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52.xml" /><Relationship Id="rId1" Type="http://schemas.openxmlformats.org/officeDocument/2006/relationships/slideLayout" Target="../slideLayouts/slideLayout7.xml" /></Relationships>
</file>

<file path=ppt/slides/_rels/slide53.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53.xml" /><Relationship Id="rId1" Type="http://schemas.openxmlformats.org/officeDocument/2006/relationships/slideLayout" Target="../slideLayouts/slideLayout7.xml" /></Relationships>
</file>

<file path=ppt/slides/_rels/slide54.xml.rels><?xml version="1.0" encoding="UTF-8" standalone="yes"?>
<Relationships xmlns="http://schemas.openxmlformats.org/package/2006/relationships"><Relationship Id="rId3" Type="http://schemas.openxmlformats.org/officeDocument/2006/relationships/image" Target="../media/image2.png" /><Relationship Id="rId7" Type="http://schemas.openxmlformats.org/officeDocument/2006/relationships/hyperlink" Target="http://www.msu.edu.tr/" TargetMode="External" /><Relationship Id="rId2" Type="http://schemas.openxmlformats.org/officeDocument/2006/relationships/notesSlide" Target="../notesSlides/notesSlide54.xml" /><Relationship Id="rId1" Type="http://schemas.openxmlformats.org/officeDocument/2006/relationships/slideLayout" Target="../slideLayouts/slideLayout1.xml" /><Relationship Id="rId6" Type="http://schemas.openxmlformats.org/officeDocument/2006/relationships/hyperlink" Target="https://personeltemin.msb.gov.tr/" TargetMode="External" /><Relationship Id="rId5" Type="http://schemas.openxmlformats.org/officeDocument/2006/relationships/hyperlink" Target="https://sonuc.osym.gov.tr/" TargetMode="External" /><Relationship Id="rId4" Type="http://schemas.openxmlformats.org/officeDocument/2006/relationships/hyperlink" Target="https://www.osym.gov.tr/" TargetMode="External" /></Relationships>
</file>

<file path=ppt/slides/_rels/slide55.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55.xml" /><Relationship Id="rId1" Type="http://schemas.openxmlformats.org/officeDocument/2006/relationships/slideLayout" Target="../slideLayouts/slideLayout1.xml" /><Relationship Id="rId6" Type="http://schemas.openxmlformats.org/officeDocument/2006/relationships/image" Target="../media/image11.png" /><Relationship Id="rId5" Type="http://schemas.openxmlformats.org/officeDocument/2006/relationships/image" Target="../media/image10.png" /><Relationship Id="rId4" Type="http://schemas.openxmlformats.org/officeDocument/2006/relationships/image" Target="../media/image9.png" /></Relationships>
</file>

<file path=ppt/slides/_rels/slide56.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56.xml" /><Relationship Id="rId1" Type="http://schemas.openxmlformats.org/officeDocument/2006/relationships/slideLayout" Target="../slideLayouts/slideLayout2.xml" /><Relationship Id="rId6" Type="http://schemas.openxmlformats.org/officeDocument/2006/relationships/image" Target="../media/image11.png" /><Relationship Id="rId5" Type="http://schemas.openxmlformats.org/officeDocument/2006/relationships/image" Target="../media/image13.png" /><Relationship Id="rId4" Type="http://schemas.openxmlformats.org/officeDocument/2006/relationships/image" Target="../media/image12.png" /></Relationships>
</file>

<file path=ppt/slides/_rels/slide6.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6.xml"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7.xml"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8.xml"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9.xml"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indoor, sitting, table, food&#10;&#10;Description automatically generated">
            <a:extLst>
              <a:ext uri="{FF2B5EF4-FFF2-40B4-BE49-F238E27FC236}">
                <a16:creationId xmlns:a16="http://schemas.microsoft.com/office/drawing/2014/main" id="{A22705E6-43B0-714B-BED2-BD95E0A733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4392" y="4388569"/>
            <a:ext cx="5095215" cy="1272679"/>
          </a:xfrm>
          <a:prstGeom prst="rect">
            <a:avLst/>
          </a:prstGeom>
        </p:spPr>
      </p:pic>
      <p:sp>
        <p:nvSpPr>
          <p:cNvPr id="3" name="Metin kutusu 2">
            <a:extLst>
              <a:ext uri="{FF2B5EF4-FFF2-40B4-BE49-F238E27FC236}">
                <a16:creationId xmlns:a16="http://schemas.microsoft.com/office/drawing/2014/main" id="{CC595B86-9BE6-FD48-A569-30A517BBB150}"/>
              </a:ext>
            </a:extLst>
          </p:cNvPr>
          <p:cNvSpPr txBox="1"/>
          <p:nvPr/>
        </p:nvSpPr>
        <p:spPr>
          <a:xfrm>
            <a:off x="3503721" y="1891358"/>
            <a:ext cx="4824536" cy="1707262"/>
          </a:xfrm>
          <a:prstGeom prst="rect">
            <a:avLst/>
          </a:prstGeom>
          <a:noFill/>
        </p:spPr>
        <p:txBody>
          <a:bodyPr wrap="square" rtlCol="0">
            <a:spAutoFit/>
          </a:bodyPr>
          <a:lstStyle/>
          <a:p>
            <a:pPr>
              <a:lnSpc>
                <a:spcPts val="4340"/>
              </a:lnSpc>
            </a:pPr>
            <a:r>
              <a:rPr lang="tr-TR" sz="3200" b="1" dirty="0">
                <a:latin typeface="Times New Roman" panose="02020603050405020304" pitchFamily="18" charset="0"/>
                <a:cs typeface="Times New Roman" panose="02020603050405020304" pitchFamily="18" charset="0"/>
              </a:rPr>
              <a:t>2022-MSÜ</a:t>
            </a:r>
          </a:p>
          <a:p>
            <a:pPr>
              <a:lnSpc>
                <a:spcPts val="4340"/>
              </a:lnSpc>
            </a:pPr>
            <a:r>
              <a:rPr lang="tr-TR" sz="3200" b="1" dirty="0">
                <a:latin typeface="Times New Roman" panose="02020603050405020304" pitchFamily="18" charset="0"/>
                <a:cs typeface="Times New Roman" panose="02020603050405020304" pitchFamily="18" charset="0"/>
              </a:rPr>
              <a:t>ASKERİ ÖĞRENCİ</a:t>
            </a:r>
          </a:p>
          <a:p>
            <a:pPr>
              <a:lnSpc>
                <a:spcPts val="4340"/>
              </a:lnSpc>
            </a:pPr>
            <a:r>
              <a:rPr lang="tr-TR" sz="3200" b="1" dirty="0">
                <a:latin typeface="Times New Roman" panose="02020603050405020304" pitchFamily="18" charset="0"/>
                <a:cs typeface="Times New Roman" panose="02020603050405020304" pitchFamily="18" charset="0"/>
              </a:rPr>
              <a:t>TEMİN FAALİYETLERİ</a:t>
            </a:r>
          </a:p>
        </p:txBody>
      </p:sp>
      <p:pic>
        <p:nvPicPr>
          <p:cNvPr id="5" name="Resim 4">
            <a:extLst>
              <a:ext uri="{FF2B5EF4-FFF2-40B4-BE49-F238E27FC236}">
                <a16:creationId xmlns:a16="http://schemas.microsoft.com/office/drawing/2014/main" id="{E5C4065A-D815-024A-9D07-05E737C76C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563" y="461772"/>
            <a:ext cx="4142284" cy="4015317"/>
          </a:xfrm>
          <a:prstGeom prst="rect">
            <a:avLst/>
          </a:prstGeom>
        </p:spPr>
      </p:pic>
    </p:spTree>
    <p:extLst>
      <p:ext uri="{BB962C8B-B14F-4D97-AF65-F5344CB8AC3E}">
        <p14:creationId xmlns:p14="http://schemas.microsoft.com/office/powerpoint/2010/main" val="3318269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a16="http://schemas.microsoft.com/office/drawing/2014/main" id="{6BEE2F88-6B11-2E42-9D51-2C1DF8FB8A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9" name="Alt Başlık 2">
            <a:extLst>
              <a:ext uri="{FF2B5EF4-FFF2-40B4-BE49-F238E27FC236}">
                <a16:creationId xmlns:a16="http://schemas.microsoft.com/office/drawing/2014/main" id="{9686FD9F-64D6-48D4-A988-DCA6908211BF}"/>
              </a:ext>
            </a:extLst>
          </p:cNvPr>
          <p:cNvSpPr txBox="1">
            <a:spLocks/>
          </p:cNvSpPr>
          <p:nvPr/>
        </p:nvSpPr>
        <p:spPr>
          <a:xfrm>
            <a:off x="827584" y="3289665"/>
            <a:ext cx="8011438" cy="372196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just" defTabSz="914400" rtl="0" eaLnBrk="1" fontAlgn="auto" latinLnBrk="0" hangingPunct="1">
              <a:lnSpc>
                <a:spcPts val="3560"/>
              </a:lnSpc>
              <a:spcBef>
                <a:spcPct val="20000"/>
              </a:spcBef>
              <a:spcAft>
                <a:spcPts val="0"/>
              </a:spcAft>
              <a:buClrTx/>
              <a:buSzTx/>
              <a:buFont typeface="Arial" pitchFamily="34" charset="0"/>
              <a:buNone/>
              <a:tabLst/>
              <a:defRPr/>
            </a:pPr>
            <a:r>
              <a:rPr kumimoji="0" lang="tr-TR" sz="280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MSÜ Sınavı başvuru kriterlerinde</a:t>
            </a:r>
            <a:br>
              <a:rPr kumimoji="0" lang="tr-TR" sz="280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tr-TR" sz="280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yaş ve mezuniyet kriterleri ayrı ayrı değerlendirilmektedir. </a:t>
            </a:r>
            <a:r>
              <a:rPr kumimoji="0" lang="tr-TR" sz="2800" b="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2001 yılı doğumlu olup ortaöğretimden 2019 yılında mezun olanların MSÜ Sınavına başvuruları ÖSYM sistemi tarafından engellenecektir. </a:t>
            </a:r>
          </a:p>
        </p:txBody>
      </p:sp>
      <p:sp>
        <p:nvSpPr>
          <p:cNvPr id="12" name="Metin kutusu 7">
            <a:extLst>
              <a:ext uri="{FF2B5EF4-FFF2-40B4-BE49-F238E27FC236}">
                <a16:creationId xmlns:a16="http://schemas.microsoft.com/office/drawing/2014/main" id="{5F843179-E28E-1C43-B250-D5C95242F44C}"/>
              </a:ext>
            </a:extLst>
          </p:cNvPr>
          <p:cNvSpPr txBox="1"/>
          <p:nvPr/>
        </p:nvSpPr>
        <p:spPr>
          <a:xfrm>
            <a:off x="836859" y="2065510"/>
            <a:ext cx="7992888" cy="892552"/>
          </a:xfrm>
          <a:prstGeom prst="rect">
            <a:avLst/>
          </a:prstGeom>
          <a:noFill/>
          <a:effectLst/>
        </p:spPr>
        <p:txBody>
          <a:bodyPr wrap="square">
            <a:spAutoFit/>
          </a:bodyPr>
          <a:lstStyle/>
          <a:p>
            <a:pPr>
              <a:defRPr/>
            </a:pPr>
            <a:r>
              <a:rPr lang="tr-TR" sz="2600" b="1" dirty="0">
                <a:solidFill>
                  <a:srgbClr val="FF0000"/>
                </a:solidFill>
                <a:latin typeface="Times New Roman" panose="02020603050405020304" pitchFamily="18" charset="0"/>
                <a:cs typeface="Times New Roman" panose="02020603050405020304" pitchFamily="18" charset="0"/>
              </a:rPr>
              <a:t>2001 Yılı Doğumlu Olup, Ortaöğretimden 2019 Yılında Mezun Olanlar Sınava Başvuru Yapabilirler mi?</a:t>
            </a:r>
          </a:p>
        </p:txBody>
      </p:sp>
      <p:sp>
        <p:nvSpPr>
          <p:cNvPr id="14" name="Metin kutusu 1">
            <a:extLst>
              <a:ext uri="{FF2B5EF4-FFF2-40B4-BE49-F238E27FC236}">
                <a16:creationId xmlns:a16="http://schemas.microsoft.com/office/drawing/2014/main" id="{A3F3D144-5203-694F-A986-F77E790AA128}"/>
              </a:ext>
            </a:extLst>
          </p:cNvPr>
          <p:cNvSpPr txBox="1"/>
          <p:nvPr/>
        </p:nvSpPr>
        <p:spPr>
          <a:xfrm>
            <a:off x="2599973" y="828446"/>
            <a:ext cx="4749995" cy="566822"/>
          </a:xfrm>
          <a:prstGeom prst="rect">
            <a:avLst/>
          </a:prstGeom>
          <a:noFill/>
          <a:ln>
            <a:noFill/>
          </a:ln>
          <a:effectLst/>
        </p:spPr>
        <p:txBody>
          <a:bodyPr wrap="square" rtlCol="0">
            <a:spAutoFit/>
          </a:bodyPr>
          <a:lstStyle/>
          <a:p>
            <a:pPr algn="ctr">
              <a:lnSpc>
                <a:spcPts val="3660"/>
              </a:lnSpc>
              <a:defRPr/>
            </a:pPr>
            <a:r>
              <a:rPr kumimoji="0" lang="tr-TR" sz="3600" b="1" u="none" strike="noStrike" kern="1200" cap="none" spc="0" normalizeH="0" baseline="0" noProof="0" dirty="0">
                <a:solidFill>
                  <a:srgbClr val="FF0000"/>
                </a:solidFill>
                <a:effectLst/>
                <a:uLnTx/>
                <a:uFillTx/>
                <a:latin typeface="Times New Roman" panose="02020603050405020304" pitchFamily="18" charset="0"/>
                <a:cs typeface="Times New Roman" panose="02020603050405020304" pitchFamily="18" charset="0"/>
              </a:rPr>
              <a:t>1 SORU </a:t>
            </a:r>
            <a:r>
              <a:rPr lang="tr-TR" sz="3600" b="1" dirty="0">
                <a:latin typeface="Times New Roman" panose="02020603050405020304" pitchFamily="18" charset="0"/>
                <a:cs typeface="Times New Roman" panose="02020603050405020304" pitchFamily="18" charset="0"/>
              </a:rPr>
              <a:t>1 CEVAP    </a:t>
            </a:r>
            <a:endParaRPr kumimoji="0" lang="tr-TR" sz="3600" b="1" u="none" strike="noStrike" kern="1200" cap="none" spc="0" normalizeH="0" baseline="0" noProof="0" dirty="0">
              <a:effectLst/>
              <a:uLnTx/>
              <a:uFillTx/>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F7088E0E-A46C-4B60-BAD9-5A7B04E633F8}" type="slidenum">
              <a:rPr lang="tr-TR" smtClean="0"/>
              <a:t>10</a:t>
            </a:fld>
            <a:endParaRPr lang="tr-TR"/>
          </a:p>
        </p:txBody>
      </p:sp>
    </p:spTree>
    <p:extLst>
      <p:ext uri="{BB962C8B-B14F-4D97-AF65-F5344CB8AC3E}">
        <p14:creationId xmlns:p14="http://schemas.microsoft.com/office/powerpoint/2010/main" val="2782350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a16="http://schemas.microsoft.com/office/drawing/2014/main" id="{5B01CF41-B31F-4D41-8F7C-037360A98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10" name="Metin kutusu 1">
            <a:extLst>
              <a:ext uri="{FF2B5EF4-FFF2-40B4-BE49-F238E27FC236}">
                <a16:creationId xmlns:a16="http://schemas.microsoft.com/office/drawing/2014/main" id="{8DA19228-1183-114C-B692-4CC47D898324}"/>
              </a:ext>
            </a:extLst>
          </p:cNvPr>
          <p:cNvSpPr txBox="1"/>
          <p:nvPr/>
        </p:nvSpPr>
        <p:spPr>
          <a:xfrm>
            <a:off x="2599973" y="828446"/>
            <a:ext cx="4749995" cy="566822"/>
          </a:xfrm>
          <a:prstGeom prst="rect">
            <a:avLst/>
          </a:prstGeom>
          <a:noFill/>
          <a:effectLst/>
        </p:spPr>
        <p:txBody>
          <a:bodyPr wrap="square" rtlCol="0">
            <a:spAutoFit/>
          </a:bodyPr>
          <a:lstStyle/>
          <a:p>
            <a:pPr algn="ctr">
              <a:lnSpc>
                <a:spcPts val="3660"/>
              </a:lnSpc>
              <a:defRPr/>
            </a:pPr>
            <a:r>
              <a:rPr kumimoji="0" lang="tr-TR" sz="3600" b="1" u="none" strike="noStrike" kern="1200" cap="none" spc="0" normalizeH="0" baseline="0" noProof="0" dirty="0">
                <a:solidFill>
                  <a:srgbClr val="FF0000"/>
                </a:solidFill>
                <a:effectLst/>
                <a:uLnTx/>
                <a:uFillTx/>
                <a:latin typeface="Times New Roman" panose="02020603050405020304" pitchFamily="18" charset="0"/>
                <a:cs typeface="Times New Roman" panose="02020603050405020304" pitchFamily="18" charset="0"/>
              </a:rPr>
              <a:t>1 SORU </a:t>
            </a:r>
            <a:r>
              <a:rPr lang="tr-TR" sz="3600" b="1" dirty="0">
                <a:latin typeface="Times New Roman" panose="02020603050405020304" pitchFamily="18" charset="0"/>
                <a:cs typeface="Times New Roman" panose="02020603050405020304" pitchFamily="18" charset="0"/>
              </a:rPr>
              <a:t>1 CEVAP    </a:t>
            </a:r>
            <a:endParaRPr kumimoji="0" lang="tr-TR" sz="3600" b="1" u="none" strike="noStrike" kern="1200" cap="none" spc="0" normalizeH="0" baseline="0" noProof="0" dirty="0">
              <a:effectLst/>
              <a:uLnTx/>
              <a:uFillTx/>
              <a:latin typeface="Times New Roman" panose="02020603050405020304" pitchFamily="18" charset="0"/>
              <a:cs typeface="Times New Roman" panose="02020603050405020304" pitchFamily="18" charset="0"/>
            </a:endParaRPr>
          </a:p>
        </p:txBody>
      </p:sp>
      <p:sp>
        <p:nvSpPr>
          <p:cNvPr id="8" name="Metin kutusu 7">
            <a:extLst>
              <a:ext uri="{FF2B5EF4-FFF2-40B4-BE49-F238E27FC236}">
                <a16:creationId xmlns:a16="http://schemas.microsoft.com/office/drawing/2014/main" id="{AD6268B3-C5F7-440E-BFB0-FFEF72E3743F}"/>
              </a:ext>
            </a:extLst>
          </p:cNvPr>
          <p:cNvSpPr txBox="1"/>
          <p:nvPr/>
        </p:nvSpPr>
        <p:spPr>
          <a:xfrm>
            <a:off x="2441566" y="1946927"/>
            <a:ext cx="5407034" cy="892552"/>
          </a:xfrm>
          <a:prstGeom prst="rect">
            <a:avLst/>
          </a:prstGeom>
          <a:noFill/>
          <a:effectLst/>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tr-TR" sz="2600" b="1" dirty="0">
                <a:solidFill>
                  <a:srgbClr val="FF0000"/>
                </a:solidFill>
                <a:latin typeface="Times New Roman" panose="02020603050405020304" pitchFamily="18" charset="0"/>
                <a:cs typeface="Times New Roman" panose="02020603050405020304" pitchFamily="18" charset="0"/>
              </a:rPr>
              <a:t>Çifte Vatandaşlığı Olan Öğrenciler</a:t>
            </a:r>
            <a:br>
              <a:rPr lang="tr-TR" sz="2600" b="1" dirty="0">
                <a:solidFill>
                  <a:srgbClr val="FF0000"/>
                </a:solidFill>
                <a:latin typeface="Times New Roman" panose="02020603050405020304" pitchFamily="18" charset="0"/>
                <a:cs typeface="Times New Roman" panose="02020603050405020304" pitchFamily="18" charset="0"/>
              </a:rPr>
            </a:br>
            <a:r>
              <a:rPr lang="tr-TR" sz="2600" b="1" dirty="0">
                <a:solidFill>
                  <a:srgbClr val="FF0000"/>
                </a:solidFill>
                <a:latin typeface="Times New Roman" panose="02020603050405020304" pitchFamily="18" charset="0"/>
                <a:cs typeface="Times New Roman" panose="02020603050405020304" pitchFamily="18" charset="0"/>
              </a:rPr>
              <a:t>MSÜ Sınavı’na Başvurabilirler mi?</a:t>
            </a:r>
            <a:endParaRPr kumimoji="0" lang="tr-TR" sz="26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9" name="Alt Başlık 2">
            <a:extLst>
              <a:ext uri="{FF2B5EF4-FFF2-40B4-BE49-F238E27FC236}">
                <a16:creationId xmlns:a16="http://schemas.microsoft.com/office/drawing/2014/main" id="{9686FD9F-64D6-48D4-A988-DCA6908211BF}"/>
              </a:ext>
            </a:extLst>
          </p:cNvPr>
          <p:cNvSpPr txBox="1">
            <a:spLocks/>
          </p:cNvSpPr>
          <p:nvPr/>
        </p:nvSpPr>
        <p:spPr>
          <a:xfrm>
            <a:off x="903433" y="2999494"/>
            <a:ext cx="7765491" cy="372196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just" defTabSz="914400" rtl="0" eaLnBrk="1" fontAlgn="auto" latinLnBrk="0" hangingPunct="1">
              <a:lnSpc>
                <a:spcPts val="3560"/>
              </a:lnSpc>
              <a:spcBef>
                <a:spcPct val="20000"/>
              </a:spcBef>
              <a:spcAft>
                <a:spcPts val="0"/>
              </a:spcAft>
              <a:buClrTx/>
              <a:buSzTx/>
              <a:buFont typeface="Arial" pitchFamily="34" charset="0"/>
              <a:buNone/>
              <a:tabLst/>
              <a:defRPr/>
            </a:pPr>
            <a:r>
              <a:rPr lang="tr-TR" sz="2800" dirty="0">
                <a:solidFill>
                  <a:schemeClr val="tx1"/>
                </a:solidFill>
                <a:latin typeface="Times New Roman" panose="02020603050405020304" pitchFamily="18" charset="0"/>
                <a:cs typeface="Times New Roman" panose="02020603050405020304" pitchFamily="18" charset="0"/>
              </a:rPr>
              <a:t>Çifte vatandaşlığı olan adaylar 2022-MSÜ Öğrenci Temin Faaliyetlerinin her aşamasına katılabilirler. Ancak Harp Okulları/</a:t>
            </a:r>
            <a:r>
              <a:rPr lang="tr-TR" sz="2800" dirty="0" err="1">
                <a:solidFill>
                  <a:schemeClr val="tx1"/>
                </a:solidFill>
                <a:latin typeface="Times New Roman" panose="02020603050405020304" pitchFamily="18" charset="0"/>
                <a:cs typeface="Times New Roman" panose="02020603050405020304" pitchFamily="18" charset="0"/>
              </a:rPr>
              <a:t>Asb.Meslek</a:t>
            </a:r>
            <a:r>
              <a:rPr lang="tr-TR" sz="2800" dirty="0">
                <a:solidFill>
                  <a:schemeClr val="tx1"/>
                </a:solidFill>
                <a:latin typeface="Times New Roman" panose="02020603050405020304" pitchFamily="18" charset="0"/>
                <a:cs typeface="Times New Roman" panose="02020603050405020304" pitchFamily="18" charset="0"/>
              </a:rPr>
              <a:t> Yüksekokullarına yerleşen adayların mezun olana kadar T.C. dışındaki vatandaşlıklarından vazgeçmeleri gerekmektedir.</a:t>
            </a:r>
            <a:endParaRPr kumimoji="0" lang="tr-TR" sz="280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F7088E0E-A46C-4B60-BAD9-5A7B04E633F8}" type="slidenum">
              <a:rPr lang="tr-TR" smtClean="0"/>
              <a:t>11</a:t>
            </a:fld>
            <a:endParaRPr lang="tr-TR"/>
          </a:p>
        </p:txBody>
      </p:sp>
    </p:spTree>
    <p:extLst>
      <p:ext uri="{BB962C8B-B14F-4D97-AF65-F5344CB8AC3E}">
        <p14:creationId xmlns:p14="http://schemas.microsoft.com/office/powerpoint/2010/main" val="1416213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a16="http://schemas.microsoft.com/office/drawing/2014/main" id="{DC834844-5D16-9A4C-9250-22B25FE471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3" name="Alt Başlık 2"/>
          <p:cNvSpPr>
            <a:spLocks noGrp="1"/>
          </p:cNvSpPr>
          <p:nvPr>
            <p:ph type="subTitle" idx="1"/>
          </p:nvPr>
        </p:nvSpPr>
        <p:spPr>
          <a:xfrm>
            <a:off x="1426764" y="2393203"/>
            <a:ext cx="6831645" cy="2930107"/>
          </a:xfrm>
        </p:spPr>
        <p:txBody>
          <a:bodyPr>
            <a:noAutofit/>
          </a:bodyPr>
          <a:lstStyle/>
          <a:p>
            <a:pPr algn="l"/>
            <a:r>
              <a:rPr lang="tr-TR" dirty="0">
                <a:solidFill>
                  <a:schemeClr val="tx1"/>
                </a:solidFill>
                <a:latin typeface="Times New Roman" panose="02020603050405020304" pitchFamily="18" charset="0"/>
                <a:cs typeface="Times New Roman" panose="02020603050405020304" pitchFamily="18" charset="0"/>
              </a:rPr>
              <a:t>2022-MSÜ sınavına başvuru için adayların mezun oldukları</a:t>
            </a:r>
            <a:br>
              <a:rPr lang="tr-TR" dirty="0">
                <a:solidFill>
                  <a:schemeClr val="tx1"/>
                </a:solidFill>
                <a:latin typeface="Times New Roman" panose="02020603050405020304" pitchFamily="18" charset="0"/>
                <a:cs typeface="Times New Roman" panose="02020603050405020304" pitchFamily="18" charset="0"/>
              </a:rPr>
            </a:br>
            <a:r>
              <a:rPr lang="tr-TR" b="1" u="sng" dirty="0">
                <a:solidFill>
                  <a:schemeClr val="tx1"/>
                </a:solidFill>
                <a:latin typeface="Times New Roman" panose="02020603050405020304" pitchFamily="18" charset="0"/>
                <a:cs typeface="Times New Roman" panose="02020603050405020304" pitchFamily="18" charset="0"/>
              </a:rPr>
              <a:t>lise türü engel teşkil etmeyecektir</a:t>
            </a:r>
            <a:r>
              <a:rPr lang="tr-TR" b="1" dirty="0">
                <a:solidFill>
                  <a:schemeClr val="tx1"/>
                </a:solidFill>
                <a:latin typeface="Times New Roman" panose="02020603050405020304" pitchFamily="18" charset="0"/>
                <a:cs typeface="Times New Roman" panose="02020603050405020304" pitchFamily="18" charset="0"/>
              </a:rPr>
              <a:t>.</a:t>
            </a:r>
          </a:p>
          <a:p>
            <a:pPr algn="l"/>
            <a:br>
              <a:rPr lang="tr-TR" dirty="0">
                <a:solidFill>
                  <a:schemeClr val="tx1"/>
                </a:solidFill>
                <a:latin typeface="Times New Roman" panose="02020603050405020304" pitchFamily="18" charset="0"/>
                <a:cs typeface="Times New Roman" panose="02020603050405020304" pitchFamily="18" charset="0"/>
              </a:rPr>
            </a:br>
            <a:r>
              <a:rPr lang="tr-TR" dirty="0">
                <a:solidFill>
                  <a:schemeClr val="tx1"/>
                </a:solidFill>
                <a:latin typeface="Times New Roman" panose="02020603050405020304" pitchFamily="18" charset="0"/>
                <a:cs typeface="Times New Roman" panose="02020603050405020304" pitchFamily="18" charset="0"/>
              </a:rPr>
              <a:t>Herhangi bir liseden </a:t>
            </a:r>
            <a:r>
              <a:rPr lang="tr-TR" b="1" dirty="0">
                <a:solidFill>
                  <a:srgbClr val="FF0000"/>
                </a:solidFill>
                <a:latin typeface="Times New Roman" panose="02020603050405020304" pitchFamily="18" charset="0"/>
                <a:cs typeface="Times New Roman" panose="02020603050405020304" pitchFamily="18" charset="0"/>
              </a:rPr>
              <a:t>(Açık Lise dahil)</a:t>
            </a:r>
            <a:br>
              <a:rPr lang="tr-TR" b="1" dirty="0">
                <a:solidFill>
                  <a:srgbClr val="FF0000"/>
                </a:solidFill>
                <a:latin typeface="Times New Roman" panose="02020603050405020304" pitchFamily="18" charset="0"/>
                <a:cs typeface="Times New Roman" panose="02020603050405020304" pitchFamily="18" charset="0"/>
              </a:rPr>
            </a:br>
            <a:r>
              <a:rPr lang="tr-TR" dirty="0">
                <a:solidFill>
                  <a:schemeClr val="tx1"/>
                </a:solidFill>
                <a:latin typeface="Times New Roman" panose="02020603050405020304" pitchFamily="18" charset="0"/>
                <a:cs typeface="Times New Roman" panose="02020603050405020304" pitchFamily="18" charset="0"/>
              </a:rPr>
              <a:t>mezun olan/olacak adaylar 2022-MSÜ sınavına </a:t>
            </a:r>
            <a:r>
              <a:rPr lang="tr-TR" b="1" u="sng" dirty="0">
                <a:solidFill>
                  <a:schemeClr val="tx1"/>
                </a:solidFill>
                <a:latin typeface="Times New Roman" panose="02020603050405020304" pitchFamily="18" charset="0"/>
                <a:cs typeface="Times New Roman" panose="02020603050405020304" pitchFamily="18" charset="0"/>
              </a:rPr>
              <a:t>girebilirler</a:t>
            </a:r>
            <a:r>
              <a:rPr lang="tr-TR" b="1" dirty="0">
                <a:solidFill>
                  <a:schemeClr val="tx1"/>
                </a:solidFill>
                <a:latin typeface="Times New Roman" panose="02020603050405020304" pitchFamily="18" charset="0"/>
                <a:cs typeface="Times New Roman" panose="02020603050405020304" pitchFamily="18" charset="0"/>
              </a:rPr>
              <a:t>.</a:t>
            </a:r>
          </a:p>
        </p:txBody>
      </p:sp>
      <p:sp>
        <p:nvSpPr>
          <p:cNvPr id="9" name="Metin kutusu 1">
            <a:extLst>
              <a:ext uri="{FF2B5EF4-FFF2-40B4-BE49-F238E27FC236}">
                <a16:creationId xmlns:a16="http://schemas.microsoft.com/office/drawing/2014/main" id="{FE71B314-6DAB-C543-B590-8BB5872FB6B7}"/>
              </a:ext>
            </a:extLst>
          </p:cNvPr>
          <p:cNvSpPr txBox="1"/>
          <p:nvPr/>
        </p:nvSpPr>
        <p:spPr>
          <a:xfrm>
            <a:off x="1691680" y="667602"/>
            <a:ext cx="6937654" cy="1017458"/>
          </a:xfrm>
          <a:prstGeom prst="rect">
            <a:avLst/>
          </a:prstGeom>
          <a:noFill/>
          <a:effectLst/>
        </p:spPr>
        <p:txBody>
          <a:bodyPr wrap="square" rtlCol="0">
            <a:spAutoFit/>
          </a:bodyPr>
          <a:lstStyle/>
          <a:p>
            <a:pPr algn="ctr">
              <a:lnSpc>
                <a:spcPts val="3660"/>
              </a:lnSpc>
              <a:defRPr/>
            </a:pPr>
            <a:r>
              <a:rPr kumimoji="0" lang="tr-TR" sz="2800" b="1" u="none" strike="noStrike" kern="1200" cap="none" spc="0" normalizeH="0" baseline="0" noProof="0" dirty="0">
                <a:effectLst/>
                <a:uLnTx/>
                <a:uFillTx/>
                <a:latin typeface="Times New Roman" panose="02020603050405020304" pitchFamily="18" charset="0"/>
                <a:cs typeface="Times New Roman" panose="02020603050405020304" pitchFamily="18" charset="0"/>
              </a:rPr>
              <a:t>2022-MSÜ </a:t>
            </a:r>
            <a:r>
              <a:rPr kumimoji="0" lang="tr-TR" sz="2800" b="1" u="none" strike="noStrike" kern="1200" cap="none" spc="0" normalizeH="0" baseline="0" noProof="0" dirty="0">
                <a:solidFill>
                  <a:srgbClr val="FF0000"/>
                </a:solidFill>
                <a:effectLst/>
                <a:uLnTx/>
                <a:uFillTx/>
                <a:latin typeface="Times New Roman" panose="02020603050405020304" pitchFamily="18" charset="0"/>
                <a:cs typeface="Times New Roman" panose="02020603050405020304" pitchFamily="18" charset="0"/>
              </a:rPr>
              <a:t>SINAVI</a:t>
            </a:r>
          </a:p>
          <a:p>
            <a:pPr algn="ctr">
              <a:lnSpc>
                <a:spcPts val="3660"/>
              </a:lnSpc>
              <a:defRPr/>
            </a:pPr>
            <a:r>
              <a:rPr lang="tr-TR" sz="2800" b="1" i="0" dirty="0">
                <a:solidFill>
                  <a:srgbClr val="FF0000"/>
                </a:solidFill>
                <a:latin typeface="Times New Roman" panose="02020603050405020304" pitchFamily="18" charset="0"/>
                <a:cs typeface="Times New Roman" panose="02020603050405020304" pitchFamily="18" charset="0"/>
              </a:rPr>
              <a:t>BAŞVURU KRİTERLERİ</a:t>
            </a:r>
            <a:endParaRPr kumimoji="0" lang="tr-TR" sz="2800" b="0" i="0" u="none" strike="noStrike" kern="1200" cap="none" spc="0" normalizeH="0" baseline="0" noProof="0" dirty="0">
              <a:solidFill>
                <a:srgbClr val="FF0000"/>
              </a:solidFill>
              <a:effectLst/>
              <a:uLnTx/>
              <a:uFillTx/>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F7088E0E-A46C-4B60-BAD9-5A7B04E633F8}" type="slidenum">
              <a:rPr lang="tr-TR" smtClean="0"/>
              <a:t>12</a:t>
            </a:fld>
            <a:endParaRPr lang="tr-TR"/>
          </a:p>
        </p:txBody>
      </p:sp>
    </p:spTree>
    <p:extLst>
      <p:ext uri="{BB962C8B-B14F-4D97-AF65-F5344CB8AC3E}">
        <p14:creationId xmlns:p14="http://schemas.microsoft.com/office/powerpoint/2010/main" val="2517028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4D167212-D6FA-E94B-AE0F-FC211A60A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8" name="Metin kutusu 1">
            <a:extLst>
              <a:ext uri="{FF2B5EF4-FFF2-40B4-BE49-F238E27FC236}">
                <a16:creationId xmlns:a16="http://schemas.microsoft.com/office/drawing/2014/main" id="{4542B7E8-A682-374B-9934-582FFC5AB816}"/>
              </a:ext>
            </a:extLst>
          </p:cNvPr>
          <p:cNvSpPr txBox="1"/>
          <p:nvPr/>
        </p:nvSpPr>
        <p:spPr>
          <a:xfrm>
            <a:off x="1691680" y="667602"/>
            <a:ext cx="6937654" cy="1017458"/>
          </a:xfrm>
          <a:prstGeom prst="rect">
            <a:avLst/>
          </a:prstGeom>
          <a:noFill/>
          <a:effectLst/>
        </p:spPr>
        <p:txBody>
          <a:bodyPr wrap="square" rtlCol="0">
            <a:spAutoFit/>
          </a:bodyPr>
          <a:lstStyle/>
          <a:p>
            <a:pPr algn="ctr">
              <a:lnSpc>
                <a:spcPts val="3660"/>
              </a:lnSpc>
              <a:defRPr/>
            </a:pPr>
            <a:r>
              <a:rPr kumimoji="0" lang="tr-TR" sz="2800" b="1" u="none" strike="noStrike" kern="1200" cap="none" spc="0" normalizeH="0" baseline="0" noProof="0" dirty="0">
                <a:effectLst/>
                <a:uLnTx/>
                <a:uFillTx/>
                <a:latin typeface="Times New Roman" panose="02020603050405020304" pitchFamily="18" charset="0"/>
                <a:cs typeface="Times New Roman" panose="02020603050405020304" pitchFamily="18" charset="0"/>
              </a:rPr>
              <a:t>2022-MSÜ</a:t>
            </a:r>
            <a: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SINAVI</a:t>
            </a:r>
          </a:p>
          <a:p>
            <a:pPr algn="ctr">
              <a:lnSpc>
                <a:spcPts val="3660"/>
              </a:lnSpc>
              <a:defRPr/>
            </a:pPr>
            <a:r>
              <a:rPr lang="tr-TR" sz="2800" b="1" i="0" dirty="0">
                <a:solidFill>
                  <a:srgbClr val="FF0000"/>
                </a:solidFill>
                <a:latin typeface="Times New Roman" panose="02020603050405020304" pitchFamily="18" charset="0"/>
                <a:cs typeface="Times New Roman" panose="02020603050405020304" pitchFamily="18" charset="0"/>
              </a:rPr>
              <a:t>BAŞVURU KRİTERLERİ</a:t>
            </a:r>
            <a:endParaRPr kumimoji="0" lang="tr-TR"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2028672" y="2204864"/>
            <a:ext cx="7272808" cy="3577952"/>
          </a:xfrm>
          <a:effectLst/>
        </p:spPr>
        <p:txBody>
          <a:bodyPr>
            <a:normAutofit fontScale="62500" lnSpcReduction="20000"/>
          </a:bodyPr>
          <a:lstStyle/>
          <a:p>
            <a:pPr algn="l"/>
            <a:r>
              <a:rPr lang="tr-TR" dirty="0"/>
              <a:t>	</a:t>
            </a:r>
          </a:p>
          <a:p>
            <a:pPr algn="l">
              <a:lnSpc>
                <a:spcPts val="4040"/>
              </a:lnSpc>
            </a:pPr>
            <a:r>
              <a:rPr lang="tr-TR" sz="5000" b="1" dirty="0">
                <a:solidFill>
                  <a:schemeClr val="tx1"/>
                </a:solidFill>
                <a:latin typeface="Times New Roman" panose="02020603050405020304" pitchFamily="18" charset="0"/>
                <a:cs typeface="Times New Roman" panose="02020603050405020304" pitchFamily="18" charset="0"/>
              </a:rPr>
              <a:t>Harp okullarına</a:t>
            </a:r>
            <a:br>
              <a:rPr lang="tr-TR" sz="5000" b="1" dirty="0">
                <a:solidFill>
                  <a:schemeClr val="tx1"/>
                </a:solidFill>
                <a:latin typeface="Times New Roman" panose="02020603050405020304" pitchFamily="18" charset="0"/>
                <a:cs typeface="Times New Roman" panose="02020603050405020304" pitchFamily="18" charset="0"/>
              </a:rPr>
            </a:br>
            <a:r>
              <a:rPr lang="tr-TR" sz="5000" b="1" dirty="0">
                <a:solidFill>
                  <a:srgbClr val="FF0000"/>
                </a:solidFill>
                <a:latin typeface="Times New Roman" panose="02020603050405020304" pitchFamily="18" charset="0"/>
                <a:cs typeface="Times New Roman" panose="02020603050405020304" pitchFamily="18" charset="0"/>
              </a:rPr>
              <a:t>Kadın</a:t>
            </a:r>
            <a:r>
              <a:rPr lang="tr-TR" sz="5000" b="1" dirty="0">
                <a:solidFill>
                  <a:srgbClr val="C00000"/>
                </a:solidFill>
                <a:latin typeface="Times New Roman" panose="02020603050405020304" pitchFamily="18" charset="0"/>
                <a:cs typeface="Times New Roman" panose="02020603050405020304" pitchFamily="18" charset="0"/>
              </a:rPr>
              <a:t> </a:t>
            </a:r>
            <a:r>
              <a:rPr lang="tr-TR" sz="5000" b="1" dirty="0">
                <a:solidFill>
                  <a:schemeClr val="tx1"/>
                </a:solidFill>
                <a:latin typeface="Times New Roman" panose="02020603050405020304" pitchFamily="18" charset="0"/>
                <a:cs typeface="Times New Roman" panose="02020603050405020304" pitchFamily="18" charset="0"/>
              </a:rPr>
              <a:t>ve</a:t>
            </a:r>
            <a:r>
              <a:rPr lang="tr-TR" sz="5000" b="1" dirty="0">
                <a:solidFill>
                  <a:srgbClr val="C00000"/>
                </a:solidFill>
                <a:latin typeface="Times New Roman" panose="02020603050405020304" pitchFamily="18" charset="0"/>
                <a:cs typeface="Times New Roman" panose="02020603050405020304" pitchFamily="18" charset="0"/>
              </a:rPr>
              <a:t> </a:t>
            </a:r>
            <a:r>
              <a:rPr lang="tr-TR" sz="5000" b="1" dirty="0">
                <a:solidFill>
                  <a:srgbClr val="1420A0"/>
                </a:solidFill>
                <a:latin typeface="Times New Roman" panose="02020603050405020304" pitchFamily="18" charset="0"/>
                <a:cs typeface="Times New Roman" panose="02020603050405020304" pitchFamily="18" charset="0"/>
              </a:rPr>
              <a:t>Erkek,</a:t>
            </a:r>
            <a:br>
              <a:rPr lang="tr-TR" sz="5000" b="1" dirty="0">
                <a:solidFill>
                  <a:schemeClr val="tx1"/>
                </a:solidFill>
                <a:latin typeface="Times New Roman" panose="02020603050405020304" pitchFamily="18" charset="0"/>
                <a:cs typeface="Times New Roman" panose="02020603050405020304" pitchFamily="18" charset="0"/>
              </a:rPr>
            </a:br>
            <a:endParaRPr lang="tr-TR" sz="5000" b="1" dirty="0">
              <a:solidFill>
                <a:schemeClr val="tx1"/>
              </a:solidFill>
              <a:latin typeface="Times New Roman" panose="02020603050405020304" pitchFamily="18" charset="0"/>
              <a:cs typeface="Times New Roman" panose="02020603050405020304" pitchFamily="18" charset="0"/>
            </a:endParaRPr>
          </a:p>
          <a:p>
            <a:pPr algn="l">
              <a:lnSpc>
                <a:spcPts val="4040"/>
              </a:lnSpc>
            </a:pPr>
            <a:r>
              <a:rPr lang="tr-TR" sz="5000" b="1" dirty="0">
                <a:solidFill>
                  <a:schemeClr val="tx1"/>
                </a:solidFill>
                <a:latin typeface="Times New Roman" panose="02020603050405020304" pitchFamily="18" charset="0"/>
                <a:cs typeface="Times New Roman" panose="02020603050405020304" pitchFamily="18" charset="0"/>
              </a:rPr>
              <a:t>Meslek Yüksekokullarına</a:t>
            </a:r>
            <a:br>
              <a:rPr lang="tr-TR" sz="5000" b="1" dirty="0">
                <a:solidFill>
                  <a:schemeClr val="tx1"/>
                </a:solidFill>
                <a:latin typeface="Times New Roman" panose="02020603050405020304" pitchFamily="18" charset="0"/>
                <a:cs typeface="Times New Roman" panose="02020603050405020304" pitchFamily="18" charset="0"/>
              </a:rPr>
            </a:br>
            <a:r>
              <a:rPr lang="tr-TR" sz="5000" b="1" dirty="0">
                <a:solidFill>
                  <a:schemeClr val="tx1"/>
                </a:solidFill>
                <a:latin typeface="Times New Roman" panose="02020603050405020304" pitchFamily="18" charset="0"/>
                <a:cs typeface="Times New Roman" panose="02020603050405020304" pitchFamily="18" charset="0"/>
              </a:rPr>
              <a:t>yalnızca </a:t>
            </a:r>
            <a:r>
              <a:rPr lang="tr-TR" sz="5000" b="1" dirty="0">
                <a:solidFill>
                  <a:srgbClr val="1420A0"/>
                </a:solidFill>
                <a:latin typeface="Times New Roman" panose="02020603050405020304" pitchFamily="18" charset="0"/>
                <a:cs typeface="Times New Roman" panose="02020603050405020304" pitchFamily="18" charset="0"/>
              </a:rPr>
              <a:t>Erkek</a:t>
            </a:r>
            <a:r>
              <a:rPr lang="tr-TR" sz="5000" b="1" dirty="0">
                <a:solidFill>
                  <a:schemeClr val="tx1"/>
                </a:solidFill>
                <a:latin typeface="Times New Roman" panose="02020603050405020304" pitchFamily="18" charset="0"/>
                <a:cs typeface="Times New Roman" panose="02020603050405020304" pitchFamily="18" charset="0"/>
              </a:rPr>
              <a:t> adaylar</a:t>
            </a:r>
            <a:br>
              <a:rPr lang="tr-TR" sz="5000" b="1" dirty="0">
                <a:solidFill>
                  <a:schemeClr val="tx1"/>
                </a:solidFill>
                <a:latin typeface="Times New Roman" panose="02020603050405020304" pitchFamily="18" charset="0"/>
                <a:cs typeface="Times New Roman" panose="02020603050405020304" pitchFamily="18" charset="0"/>
              </a:rPr>
            </a:br>
            <a:r>
              <a:rPr lang="tr-TR" sz="5000" b="1" dirty="0">
                <a:solidFill>
                  <a:schemeClr val="tx1"/>
                </a:solidFill>
                <a:latin typeface="Times New Roman" panose="02020603050405020304" pitchFamily="18" charset="0"/>
                <a:cs typeface="Times New Roman" panose="02020603050405020304" pitchFamily="18" charset="0"/>
              </a:rPr>
              <a:t>alınacaktır.</a:t>
            </a:r>
          </a:p>
        </p:txBody>
      </p:sp>
      <p:sp>
        <p:nvSpPr>
          <p:cNvPr id="2" name="Slayt Numarası Yer Tutucusu 1"/>
          <p:cNvSpPr>
            <a:spLocks noGrp="1"/>
          </p:cNvSpPr>
          <p:nvPr>
            <p:ph type="sldNum" sz="quarter" idx="12"/>
          </p:nvPr>
        </p:nvSpPr>
        <p:spPr/>
        <p:txBody>
          <a:bodyPr/>
          <a:lstStyle/>
          <a:p>
            <a:fld id="{F7088E0E-A46C-4B60-BAD9-5A7B04E633F8}" type="slidenum">
              <a:rPr lang="tr-TR" smtClean="0"/>
              <a:t>13</a:t>
            </a:fld>
            <a:endParaRPr lang="tr-TR"/>
          </a:p>
        </p:txBody>
      </p:sp>
    </p:spTree>
    <p:extLst>
      <p:ext uri="{BB962C8B-B14F-4D97-AF65-F5344CB8AC3E}">
        <p14:creationId xmlns:p14="http://schemas.microsoft.com/office/powerpoint/2010/main" val="636478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5">
            <a:extLst>
              <a:ext uri="{FF2B5EF4-FFF2-40B4-BE49-F238E27FC236}">
                <a16:creationId xmlns:a16="http://schemas.microsoft.com/office/drawing/2014/main" id="{A65E2B55-3066-0A4E-B8C4-29B0BD4D76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3" name="Alt Başlık 2"/>
          <p:cNvSpPr>
            <a:spLocks noGrp="1"/>
          </p:cNvSpPr>
          <p:nvPr>
            <p:ph type="subTitle" idx="1"/>
          </p:nvPr>
        </p:nvSpPr>
        <p:spPr>
          <a:xfrm>
            <a:off x="517986" y="2176117"/>
            <a:ext cx="8111347" cy="4248471"/>
          </a:xfrm>
        </p:spPr>
        <p:txBody>
          <a:bodyPr>
            <a:normAutofit/>
          </a:bodyPr>
          <a:lstStyle/>
          <a:p>
            <a:pPr algn="just">
              <a:lnSpc>
                <a:spcPts val="4000"/>
              </a:lnSpc>
            </a:pPr>
            <a:r>
              <a:rPr lang="tr-TR" b="1" dirty="0">
                <a:solidFill>
                  <a:srgbClr val="FF0000"/>
                </a:solidFill>
                <a:latin typeface="Times New Roman" panose="02020603050405020304" pitchFamily="18" charset="0"/>
                <a:cs typeface="Times New Roman" panose="02020603050405020304" pitchFamily="18" charset="0"/>
              </a:rPr>
              <a:t>Şehit ve gazi </a:t>
            </a:r>
            <a:r>
              <a:rPr lang="tr-TR" dirty="0">
                <a:solidFill>
                  <a:schemeClr val="tx1"/>
                </a:solidFill>
                <a:latin typeface="Times New Roman" panose="02020603050405020304" pitchFamily="18" charset="0"/>
                <a:cs typeface="Times New Roman" panose="02020603050405020304" pitchFamily="18" charset="0"/>
              </a:rPr>
              <a:t>çocukları herhangi bir ÖSYM sınav başvuru merkezinden başvuru hizmeti veya sınav ücreti ödemeden sınava başvuru yapabileceklerdir. Hem 2’nci Seçim Aşamalarına Çağrı hem de Yerleştirme İşlemlerinde Şehit–Gazi çocuklarına ayrı kontenjan ayrılacaktır.</a:t>
            </a:r>
          </a:p>
        </p:txBody>
      </p:sp>
      <p:sp>
        <p:nvSpPr>
          <p:cNvPr id="6" name="Metin kutusu 1">
            <a:extLst>
              <a:ext uri="{FF2B5EF4-FFF2-40B4-BE49-F238E27FC236}">
                <a16:creationId xmlns:a16="http://schemas.microsoft.com/office/drawing/2014/main" id="{6B59D8C5-1B47-804D-9890-79D41EFCDBC4}"/>
              </a:ext>
            </a:extLst>
          </p:cNvPr>
          <p:cNvSpPr txBox="1"/>
          <p:nvPr/>
        </p:nvSpPr>
        <p:spPr>
          <a:xfrm>
            <a:off x="1691680" y="667602"/>
            <a:ext cx="6937654" cy="1075103"/>
          </a:xfrm>
          <a:prstGeom prst="rect">
            <a:avLst/>
          </a:prstGeom>
          <a:noFill/>
          <a:effectLst/>
        </p:spPr>
        <p:txBody>
          <a:bodyPr wrap="square" rtlCol="0">
            <a:spAutoFit/>
          </a:bodyPr>
          <a:lstStyle/>
          <a:p>
            <a:pPr algn="ctr">
              <a:lnSpc>
                <a:spcPts val="3860"/>
              </a:lnSpc>
              <a:defRPr/>
            </a:pPr>
            <a:r>
              <a:rPr lang="tr-TR" sz="3200" b="1" i="0" dirty="0">
                <a:solidFill>
                  <a:srgbClr val="FF0000"/>
                </a:solidFill>
                <a:latin typeface="Times New Roman" panose="02020603050405020304" pitchFamily="18" charset="0"/>
                <a:cs typeface="Times New Roman" panose="02020603050405020304" pitchFamily="18" charset="0"/>
              </a:rPr>
              <a:t>ŞEHİT VE GAZİ</a:t>
            </a:r>
          </a:p>
          <a:p>
            <a:pPr algn="ctr">
              <a:lnSpc>
                <a:spcPts val="3860"/>
              </a:lnSpc>
              <a:defRPr/>
            </a:pPr>
            <a:r>
              <a:rPr lang="tr-TR" sz="3200" b="1" i="0" dirty="0">
                <a:solidFill>
                  <a:srgbClr val="FF0000"/>
                </a:solidFill>
                <a:latin typeface="Times New Roman" panose="02020603050405020304" pitchFamily="18" charset="0"/>
                <a:cs typeface="Times New Roman" panose="02020603050405020304" pitchFamily="18" charset="0"/>
              </a:rPr>
              <a:t>ÇOCUKLARI</a:t>
            </a:r>
            <a:endParaRPr kumimoji="0" lang="tr-TR"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F7088E0E-A46C-4B60-BAD9-5A7B04E633F8}" type="slidenum">
              <a:rPr lang="tr-TR" smtClean="0"/>
              <a:t>14</a:t>
            </a:fld>
            <a:endParaRPr lang="tr-TR"/>
          </a:p>
        </p:txBody>
      </p:sp>
    </p:spTree>
    <p:extLst>
      <p:ext uri="{BB962C8B-B14F-4D97-AF65-F5344CB8AC3E}">
        <p14:creationId xmlns:p14="http://schemas.microsoft.com/office/powerpoint/2010/main" val="205633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a16="http://schemas.microsoft.com/office/drawing/2014/main" id="{62AD1F49-D3EC-5943-9B48-95CD8E12B5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3" name="Alt Başlık 2"/>
          <p:cNvSpPr>
            <a:spLocks noGrp="1"/>
          </p:cNvSpPr>
          <p:nvPr>
            <p:ph type="subTitle" idx="1"/>
          </p:nvPr>
        </p:nvSpPr>
        <p:spPr>
          <a:xfrm>
            <a:off x="791580" y="2393203"/>
            <a:ext cx="7560840" cy="3600400"/>
          </a:xfrm>
        </p:spPr>
        <p:txBody>
          <a:bodyPr>
            <a:normAutofit/>
          </a:bodyPr>
          <a:lstStyle/>
          <a:p>
            <a:pPr algn="just">
              <a:lnSpc>
                <a:spcPts val="3860"/>
              </a:lnSpc>
            </a:pPr>
            <a:r>
              <a:rPr lang="tr-TR" sz="2800" dirty="0">
                <a:solidFill>
                  <a:schemeClr val="tx1"/>
                </a:solidFill>
                <a:latin typeface="Times New Roman" panose="02020603050405020304" pitchFamily="18" charset="0"/>
                <a:cs typeface="Times New Roman" panose="02020603050405020304" pitchFamily="18" charset="0"/>
              </a:rPr>
              <a:t>Başvuru ve giriş koşullarıyla ilgili </a:t>
            </a:r>
            <a:r>
              <a:rPr lang="tr-TR" sz="2800" u="sng" dirty="0">
                <a:solidFill>
                  <a:schemeClr val="tx1"/>
                </a:solidFill>
                <a:latin typeface="Times New Roman" panose="02020603050405020304" pitchFamily="18" charset="0"/>
                <a:cs typeface="Times New Roman" panose="02020603050405020304" pitchFamily="18" charset="0"/>
              </a:rPr>
              <a:t>ayrıntılı bilgi</a:t>
            </a:r>
            <a:r>
              <a:rPr lang="tr-TR" sz="2800" dirty="0">
                <a:solidFill>
                  <a:schemeClr val="tx1"/>
                </a:solidFill>
                <a:latin typeface="Times New Roman" panose="02020603050405020304" pitchFamily="18" charset="0"/>
                <a:cs typeface="Times New Roman" panose="02020603050405020304" pitchFamily="18" charset="0"/>
              </a:rPr>
              <a:t> edinmek için ÖSYM’nin 2022 Ocak ayında yayınlayacağı </a:t>
            </a:r>
            <a:r>
              <a:rPr lang="tr-TR" sz="2800" b="1" u="sng" dirty="0">
                <a:solidFill>
                  <a:srgbClr val="FF0000"/>
                </a:solidFill>
                <a:latin typeface="Times New Roman" panose="02020603050405020304" pitchFamily="18" charset="0"/>
                <a:cs typeface="Times New Roman" panose="02020603050405020304" pitchFamily="18" charset="0"/>
              </a:rPr>
              <a:t>2022-MSÜ Askeri Öğrenci Aday Belirleme Sınavı ve Askeri Öğrenci Temini Kılavuzu</a:t>
            </a:r>
            <a:r>
              <a:rPr lang="tr-TR" sz="2800" b="1" dirty="0">
                <a:solidFill>
                  <a:srgbClr val="FF0000"/>
                </a:solidFill>
                <a:latin typeface="Times New Roman" panose="02020603050405020304" pitchFamily="18" charset="0"/>
                <a:cs typeface="Times New Roman" panose="02020603050405020304" pitchFamily="18" charset="0"/>
              </a:rPr>
              <a:t>’nu</a:t>
            </a:r>
            <a:r>
              <a:rPr lang="tr-TR" sz="2800" dirty="0">
                <a:solidFill>
                  <a:srgbClr val="FF0000"/>
                </a:solidFill>
                <a:latin typeface="Times New Roman" panose="02020603050405020304" pitchFamily="18" charset="0"/>
                <a:cs typeface="Times New Roman" panose="02020603050405020304" pitchFamily="18" charset="0"/>
              </a:rPr>
              <a:t> </a:t>
            </a:r>
            <a:r>
              <a:rPr lang="tr-TR" sz="2800" dirty="0">
                <a:solidFill>
                  <a:schemeClr val="tx1"/>
                </a:solidFill>
                <a:latin typeface="Times New Roman" panose="02020603050405020304" pitchFamily="18" charset="0"/>
                <a:cs typeface="Times New Roman" panose="02020603050405020304" pitchFamily="18" charset="0"/>
              </a:rPr>
              <a:t>inceleyebilirsiniz.</a:t>
            </a:r>
          </a:p>
        </p:txBody>
      </p:sp>
      <p:sp>
        <p:nvSpPr>
          <p:cNvPr id="8" name="Metin kutusu 1">
            <a:extLst>
              <a:ext uri="{FF2B5EF4-FFF2-40B4-BE49-F238E27FC236}">
                <a16:creationId xmlns:a16="http://schemas.microsoft.com/office/drawing/2014/main" id="{EDCFDBDA-E8A8-174B-8EF6-E60E38A789D1}"/>
              </a:ext>
            </a:extLst>
          </p:cNvPr>
          <p:cNvSpPr txBox="1"/>
          <p:nvPr/>
        </p:nvSpPr>
        <p:spPr>
          <a:xfrm>
            <a:off x="1835696" y="434502"/>
            <a:ext cx="6937654" cy="1491242"/>
          </a:xfrm>
          <a:prstGeom prst="rect">
            <a:avLst/>
          </a:prstGeom>
          <a:noFill/>
          <a:effectLst/>
        </p:spPr>
        <p:txBody>
          <a:bodyPr wrap="square" rtlCol="0">
            <a:spAutoFit/>
          </a:bodyPr>
          <a:lstStyle/>
          <a:p>
            <a:pPr algn="ctr">
              <a:lnSpc>
                <a:spcPts val="3660"/>
              </a:lnSpc>
              <a:defRPr/>
            </a:pPr>
            <a: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1’İNCİ SEÇİM AŞAMASI</a:t>
            </a:r>
            <a:b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br>
            <a:r>
              <a:rPr kumimoji="0" lang="tr-TR" sz="28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2022-MSÜ</a:t>
            </a:r>
            <a: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ASKERİ ÖĞRENCİ</a:t>
            </a:r>
          </a:p>
          <a:p>
            <a:pPr algn="ctr">
              <a:lnSpc>
                <a:spcPts val="3660"/>
              </a:lnSpc>
              <a:defRPr/>
            </a:pPr>
            <a: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ADAY BELİRLEME SINAVI</a:t>
            </a:r>
            <a:endParaRPr kumimoji="0" lang="tr-TR"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F7088E0E-A46C-4B60-BAD9-5A7B04E633F8}" type="slidenum">
              <a:rPr lang="tr-TR" smtClean="0"/>
              <a:t>15</a:t>
            </a:fld>
            <a:endParaRPr lang="tr-TR"/>
          </a:p>
        </p:txBody>
      </p:sp>
    </p:spTree>
    <p:extLst>
      <p:ext uri="{BB962C8B-B14F-4D97-AF65-F5344CB8AC3E}">
        <p14:creationId xmlns:p14="http://schemas.microsoft.com/office/powerpoint/2010/main" val="2070989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5">
            <a:extLst>
              <a:ext uri="{FF2B5EF4-FFF2-40B4-BE49-F238E27FC236}">
                <a16:creationId xmlns:a16="http://schemas.microsoft.com/office/drawing/2014/main" id="{4C3402AB-C53A-F54B-AFDE-A156FF736F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12" name="Metin kutusu 1">
            <a:extLst>
              <a:ext uri="{FF2B5EF4-FFF2-40B4-BE49-F238E27FC236}">
                <a16:creationId xmlns:a16="http://schemas.microsoft.com/office/drawing/2014/main" id="{2C65A0C6-A0F8-FB47-A991-289354E7DE7C}"/>
              </a:ext>
            </a:extLst>
          </p:cNvPr>
          <p:cNvSpPr txBox="1"/>
          <p:nvPr/>
        </p:nvSpPr>
        <p:spPr>
          <a:xfrm>
            <a:off x="1607096" y="434502"/>
            <a:ext cx="6937654" cy="1491242"/>
          </a:xfrm>
          <a:prstGeom prst="rect">
            <a:avLst/>
          </a:prstGeom>
          <a:noFill/>
          <a:effectLst/>
        </p:spPr>
        <p:txBody>
          <a:bodyPr wrap="square" rtlCol="0">
            <a:spAutoFit/>
          </a:bodyPr>
          <a:lstStyle/>
          <a:p>
            <a:pPr algn="ctr">
              <a:lnSpc>
                <a:spcPts val="3660"/>
              </a:lnSpc>
              <a:defRPr/>
            </a:pPr>
            <a: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1’İNCİ SEÇİM AŞAMASI</a:t>
            </a:r>
            <a:b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br>
            <a:r>
              <a:rPr kumimoji="0" lang="tr-TR" sz="28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2022-MSÜ </a:t>
            </a:r>
            <a: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ASKERİ ÖĞRENCİ</a:t>
            </a:r>
          </a:p>
          <a:p>
            <a:pPr algn="ctr">
              <a:lnSpc>
                <a:spcPts val="3660"/>
              </a:lnSpc>
              <a:defRPr/>
            </a:pPr>
            <a: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ADAY BELİRLEME SINAVI</a:t>
            </a:r>
            <a:endParaRPr kumimoji="0" lang="tr-TR"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650550" y="1915981"/>
            <a:ext cx="8640960" cy="954443"/>
          </a:xfrm>
          <a:effectLst/>
        </p:spPr>
        <p:txBody>
          <a:bodyPr>
            <a:normAutofit/>
          </a:bodyPr>
          <a:lstStyle/>
          <a:p>
            <a:r>
              <a:rPr lang="tr-TR" sz="1800" b="1" dirty="0">
                <a:solidFill>
                  <a:schemeClr val="tx1"/>
                </a:solidFill>
                <a:latin typeface="Times New Roman" panose="02020603050405020304" pitchFamily="18" charset="0"/>
                <a:cs typeface="Times New Roman" panose="02020603050405020304" pitchFamily="18" charset="0"/>
              </a:rPr>
              <a:t>2022-YKS\TYT Oturumuna Eşdeğer Olarak Hazırlanacak</a:t>
            </a:r>
            <a:br>
              <a:rPr lang="tr-TR" sz="1800" b="1" dirty="0">
                <a:solidFill>
                  <a:schemeClr val="tx1"/>
                </a:solidFill>
                <a:latin typeface="Times New Roman" panose="02020603050405020304" pitchFamily="18" charset="0"/>
                <a:cs typeface="Times New Roman" panose="02020603050405020304" pitchFamily="18" charset="0"/>
              </a:rPr>
            </a:br>
            <a:r>
              <a:rPr lang="tr-TR" sz="1800" b="1" dirty="0">
                <a:solidFill>
                  <a:schemeClr val="tx1"/>
                </a:solidFill>
                <a:latin typeface="Times New Roman" panose="02020603050405020304" pitchFamily="18" charset="0"/>
                <a:cs typeface="Times New Roman" panose="02020603050405020304" pitchFamily="18" charset="0"/>
              </a:rPr>
              <a:t>ve Uygulanacaktır.</a:t>
            </a:r>
            <a:br>
              <a:rPr lang="tr-TR" sz="1800" b="1" dirty="0">
                <a:solidFill>
                  <a:schemeClr val="tx1"/>
                </a:solidFill>
                <a:latin typeface="Times New Roman" panose="02020603050405020304" pitchFamily="18" charset="0"/>
                <a:cs typeface="Times New Roman" panose="02020603050405020304" pitchFamily="18" charset="0"/>
              </a:rPr>
            </a:br>
            <a:r>
              <a:rPr lang="tr-TR" sz="1800" b="1" dirty="0">
                <a:solidFill>
                  <a:schemeClr val="tx1"/>
                </a:solidFill>
                <a:latin typeface="Times New Roman" panose="02020603050405020304" pitchFamily="18" charset="0"/>
                <a:cs typeface="Times New Roman" panose="02020603050405020304" pitchFamily="18" charset="0"/>
              </a:rPr>
              <a:t>Sınav Kapsamı ve Soru Dağılımları Şöyledir.</a:t>
            </a:r>
          </a:p>
          <a:p>
            <a:pPr algn="just"/>
            <a:endParaRPr lang="tr-TR" sz="1800" b="1" dirty="0">
              <a:solidFill>
                <a:schemeClr val="bg1"/>
              </a:solidFill>
              <a:latin typeface="Times New Roman" panose="02020603050405020304" pitchFamily="18" charset="0"/>
              <a:cs typeface="Times New Roman" panose="02020603050405020304" pitchFamily="18" charset="0"/>
            </a:endParaRPr>
          </a:p>
        </p:txBody>
      </p:sp>
      <p:pic>
        <p:nvPicPr>
          <p:cNvPr id="4" name="Picture 3" descr="A screenshot of a cell phone&#10;&#10;Description automatically generated">
            <a:extLst>
              <a:ext uri="{FF2B5EF4-FFF2-40B4-BE49-F238E27FC236}">
                <a16:creationId xmlns:a16="http://schemas.microsoft.com/office/drawing/2014/main" id="{4CC225B3-D010-F741-891B-5812E991E9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896" r="16487"/>
          <a:stretch/>
        </p:blipFill>
        <p:spPr>
          <a:xfrm>
            <a:off x="473193" y="2072723"/>
            <a:ext cx="1561520" cy="2016224"/>
          </a:xfrm>
          <a:prstGeom prst="rect">
            <a:avLst/>
          </a:prstGeom>
        </p:spPr>
      </p:pic>
      <p:graphicFrame>
        <p:nvGraphicFramePr>
          <p:cNvPr id="6" name="Table 5">
            <a:extLst>
              <a:ext uri="{FF2B5EF4-FFF2-40B4-BE49-F238E27FC236}">
                <a16:creationId xmlns:a16="http://schemas.microsoft.com/office/drawing/2014/main" id="{29A3E9AF-0FF6-374A-A084-168D81E1D8DE}"/>
              </a:ext>
            </a:extLst>
          </p:cNvPr>
          <p:cNvGraphicFramePr>
            <a:graphicFrameLocks noGrp="1"/>
          </p:cNvGraphicFramePr>
          <p:nvPr>
            <p:extLst>
              <p:ext uri="{D42A27DB-BD31-4B8C-83A1-F6EECF244321}">
                <p14:modId xmlns:p14="http://schemas.microsoft.com/office/powerpoint/2010/main" val="1415806443"/>
              </p:ext>
            </p:extLst>
          </p:nvPr>
        </p:nvGraphicFramePr>
        <p:xfrm>
          <a:off x="2226769" y="2894597"/>
          <a:ext cx="5631978" cy="3688080"/>
        </p:xfrm>
        <a:graphic>
          <a:graphicData uri="http://schemas.openxmlformats.org/drawingml/2006/table">
            <a:tbl>
              <a:tblPr firstRow="1" bandRow="1">
                <a:tableStyleId>{616DA210-FB5B-4158-B5E0-FEB733F419BA}</a:tableStyleId>
              </a:tblPr>
              <a:tblGrid>
                <a:gridCol w="1877326">
                  <a:extLst>
                    <a:ext uri="{9D8B030D-6E8A-4147-A177-3AD203B41FA5}">
                      <a16:colId xmlns:a16="http://schemas.microsoft.com/office/drawing/2014/main" val="2899485584"/>
                    </a:ext>
                  </a:extLst>
                </a:gridCol>
                <a:gridCol w="1877326">
                  <a:extLst>
                    <a:ext uri="{9D8B030D-6E8A-4147-A177-3AD203B41FA5}">
                      <a16:colId xmlns:a16="http://schemas.microsoft.com/office/drawing/2014/main" val="2762648499"/>
                    </a:ext>
                  </a:extLst>
                </a:gridCol>
                <a:gridCol w="1877326">
                  <a:extLst>
                    <a:ext uri="{9D8B030D-6E8A-4147-A177-3AD203B41FA5}">
                      <a16:colId xmlns:a16="http://schemas.microsoft.com/office/drawing/2014/main" val="2858503737"/>
                    </a:ext>
                  </a:extLst>
                </a:gridCol>
              </a:tblGrid>
              <a:tr h="323437">
                <a:tc gridSpan="2">
                  <a:txBody>
                    <a:bodyPr/>
                    <a:lstStyle/>
                    <a:p>
                      <a:r>
                        <a:rPr lang="tr-TR" sz="1600" b="1" dirty="0">
                          <a:latin typeface="Times New Roman" panose="02020603050405020304" pitchFamily="18" charset="0"/>
                          <a:cs typeface="Times New Roman" panose="02020603050405020304" pitchFamily="18" charset="0"/>
                        </a:rPr>
                        <a:t>DERS ADI</a:t>
                      </a:r>
                      <a:endParaRPr lang="tr-TR" sz="1600" b="1" i="0" dirty="0">
                        <a:latin typeface="Times New Roman" panose="02020603050405020304" pitchFamily="18" charset="0"/>
                        <a:cs typeface="Times New Roman" panose="02020603050405020304" pitchFamily="18" charset="0"/>
                      </a:endParaRPr>
                    </a:p>
                  </a:txBody>
                  <a:tcPr/>
                </a:tc>
                <a:tc hMerge="1">
                  <a:txBody>
                    <a:bodyPr/>
                    <a:lstStyle/>
                    <a:p>
                      <a:endParaRPr lang="tr-TR" dirty="0"/>
                    </a:p>
                  </a:txBody>
                  <a:tcPr/>
                </a:tc>
                <a:tc>
                  <a:txBody>
                    <a:bodyPr/>
                    <a:lstStyle/>
                    <a:p>
                      <a:r>
                        <a:rPr lang="tr-TR" sz="1600" b="1" dirty="0">
                          <a:latin typeface="Times New Roman" panose="02020603050405020304" pitchFamily="18" charset="0"/>
                          <a:cs typeface="Times New Roman" panose="02020603050405020304" pitchFamily="18" charset="0"/>
                        </a:rPr>
                        <a:t>SORU SAYISI</a:t>
                      </a:r>
                      <a:endParaRPr lang="tr-TR" sz="1600" b="1"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99928332"/>
                  </a:ext>
                </a:extLst>
              </a:tr>
              <a:tr h="323437">
                <a:tc gridSpan="2">
                  <a:txBody>
                    <a:bodyPr/>
                    <a:lstStyle/>
                    <a:p>
                      <a:pPr algn="ctr"/>
                      <a:r>
                        <a:rPr lang="tr-TR" sz="1600" b="1" dirty="0">
                          <a:latin typeface="Times New Roman" panose="02020603050405020304" pitchFamily="18" charset="0"/>
                          <a:cs typeface="Times New Roman" panose="02020603050405020304" pitchFamily="18" charset="0"/>
                        </a:rPr>
                        <a:t>TÜRKÇE</a:t>
                      </a:r>
                      <a:endParaRPr lang="tr-TR" sz="1600" b="1" i="0" dirty="0">
                        <a:latin typeface="Times New Roman" panose="02020603050405020304" pitchFamily="18" charset="0"/>
                        <a:cs typeface="Times New Roman" panose="02020603050405020304" pitchFamily="18" charset="0"/>
                      </a:endParaRPr>
                    </a:p>
                  </a:txBody>
                  <a:tcPr/>
                </a:tc>
                <a:tc hMerge="1">
                  <a:txBody>
                    <a:bodyPr/>
                    <a:lstStyle/>
                    <a:p>
                      <a:endParaRPr lang="tr-TR" dirty="0"/>
                    </a:p>
                  </a:txBody>
                  <a:tcPr/>
                </a:tc>
                <a:tc>
                  <a:txBody>
                    <a:bodyPr/>
                    <a:lstStyle/>
                    <a:p>
                      <a:pPr algn="ctr"/>
                      <a:r>
                        <a:rPr lang="tr-TR" sz="1600" b="1" dirty="0">
                          <a:latin typeface="Times New Roman" panose="02020603050405020304" pitchFamily="18" charset="0"/>
                          <a:cs typeface="Times New Roman" panose="02020603050405020304" pitchFamily="18" charset="0"/>
                        </a:rPr>
                        <a:t>40</a:t>
                      </a:r>
                      <a:endParaRPr lang="tr-TR" sz="1600" b="1"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65609534"/>
                  </a:ext>
                </a:extLst>
              </a:tr>
              <a:tr h="323437">
                <a:tc rowSpan="4">
                  <a:txBody>
                    <a:bodyPr/>
                    <a:lstStyle/>
                    <a:p>
                      <a:r>
                        <a:rPr lang="tr-TR" sz="1600" b="1" dirty="0">
                          <a:latin typeface="Times New Roman" panose="02020603050405020304" pitchFamily="18" charset="0"/>
                          <a:cs typeface="Times New Roman" panose="02020603050405020304" pitchFamily="18" charset="0"/>
                        </a:rPr>
                        <a:t>SOSYAL BİLİMLER</a:t>
                      </a:r>
                      <a:endParaRPr lang="tr-TR" sz="1600" b="1" i="0" dirty="0">
                        <a:latin typeface="Times New Roman" panose="02020603050405020304" pitchFamily="18" charset="0"/>
                        <a:cs typeface="Times New Roman" panose="02020603050405020304" pitchFamily="18" charset="0"/>
                      </a:endParaRPr>
                    </a:p>
                  </a:txBody>
                  <a:tcPr anchor="ctr"/>
                </a:tc>
                <a:tc>
                  <a:txBody>
                    <a:bodyPr/>
                    <a:lstStyle/>
                    <a:p>
                      <a:r>
                        <a:rPr lang="tr-TR" sz="1600" b="1" dirty="0">
                          <a:latin typeface="Times New Roman" panose="02020603050405020304" pitchFamily="18" charset="0"/>
                          <a:cs typeface="Times New Roman" panose="02020603050405020304" pitchFamily="18" charset="0"/>
                        </a:rPr>
                        <a:t>TARİH</a:t>
                      </a:r>
                      <a:endParaRPr lang="tr-TR" sz="1600" b="1" i="0" dirty="0">
                        <a:latin typeface="Times New Roman" panose="02020603050405020304" pitchFamily="18" charset="0"/>
                        <a:cs typeface="Times New Roman" panose="02020603050405020304" pitchFamily="18" charset="0"/>
                      </a:endParaRPr>
                    </a:p>
                  </a:txBody>
                  <a:tcPr/>
                </a:tc>
                <a:tc>
                  <a:txBody>
                    <a:bodyPr/>
                    <a:lstStyle/>
                    <a:p>
                      <a:pPr algn="ctr"/>
                      <a:r>
                        <a:rPr lang="tr-TR" sz="1600" b="1" dirty="0">
                          <a:latin typeface="Times New Roman" panose="02020603050405020304" pitchFamily="18" charset="0"/>
                          <a:cs typeface="Times New Roman" panose="02020603050405020304" pitchFamily="18" charset="0"/>
                        </a:rPr>
                        <a:t>5</a:t>
                      </a:r>
                      <a:endParaRPr lang="tr-TR" sz="1600" b="1"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67244199"/>
                  </a:ext>
                </a:extLst>
              </a:tr>
              <a:tr h="323437">
                <a:tc vMerge="1">
                  <a:txBody>
                    <a:bodyPr/>
                    <a:lstStyle/>
                    <a:p>
                      <a:endParaRPr lang="tr-TR"/>
                    </a:p>
                  </a:txBody>
                  <a:tcPr/>
                </a:tc>
                <a:tc>
                  <a:txBody>
                    <a:bodyPr/>
                    <a:lstStyle/>
                    <a:p>
                      <a:r>
                        <a:rPr lang="tr-TR" sz="1600" b="1" dirty="0">
                          <a:latin typeface="Times New Roman" panose="02020603050405020304" pitchFamily="18" charset="0"/>
                          <a:cs typeface="Times New Roman" panose="02020603050405020304" pitchFamily="18" charset="0"/>
                        </a:rPr>
                        <a:t>COĞRAFYA</a:t>
                      </a:r>
                      <a:endParaRPr lang="tr-TR" sz="1600" b="1" i="0" dirty="0">
                        <a:latin typeface="Times New Roman" panose="02020603050405020304" pitchFamily="18" charset="0"/>
                        <a:cs typeface="Times New Roman" panose="02020603050405020304" pitchFamily="18" charset="0"/>
                      </a:endParaRPr>
                    </a:p>
                  </a:txBody>
                  <a:tcPr/>
                </a:tc>
                <a:tc>
                  <a:txBody>
                    <a:bodyPr/>
                    <a:lstStyle/>
                    <a:p>
                      <a:pPr algn="ctr"/>
                      <a:r>
                        <a:rPr lang="tr-TR" sz="1600" b="1" dirty="0">
                          <a:latin typeface="Times New Roman" panose="02020603050405020304" pitchFamily="18" charset="0"/>
                          <a:cs typeface="Times New Roman" panose="02020603050405020304" pitchFamily="18" charset="0"/>
                        </a:rPr>
                        <a:t>5</a:t>
                      </a:r>
                      <a:endParaRPr lang="tr-TR" sz="1600" b="1"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86448443"/>
                  </a:ext>
                </a:extLst>
              </a:tr>
              <a:tr h="323437">
                <a:tc vMerge="1">
                  <a:txBody>
                    <a:bodyPr/>
                    <a:lstStyle/>
                    <a:p>
                      <a:endParaRPr lang="tr-TR"/>
                    </a:p>
                  </a:txBody>
                  <a:tcPr/>
                </a:tc>
                <a:tc>
                  <a:txBody>
                    <a:bodyPr/>
                    <a:lstStyle/>
                    <a:p>
                      <a:r>
                        <a:rPr lang="tr-TR" sz="1600" b="1" dirty="0">
                          <a:latin typeface="Times New Roman" panose="02020603050405020304" pitchFamily="18" charset="0"/>
                          <a:cs typeface="Times New Roman" panose="02020603050405020304" pitchFamily="18" charset="0"/>
                        </a:rPr>
                        <a:t>FELSEFE</a:t>
                      </a:r>
                      <a:endParaRPr lang="tr-TR" sz="1600" b="1" i="0" dirty="0">
                        <a:latin typeface="Times New Roman" panose="02020603050405020304" pitchFamily="18" charset="0"/>
                        <a:cs typeface="Times New Roman" panose="02020603050405020304" pitchFamily="18" charset="0"/>
                      </a:endParaRPr>
                    </a:p>
                  </a:txBody>
                  <a:tcPr/>
                </a:tc>
                <a:tc>
                  <a:txBody>
                    <a:bodyPr/>
                    <a:lstStyle/>
                    <a:p>
                      <a:pPr algn="ctr"/>
                      <a:r>
                        <a:rPr lang="tr-TR" sz="1600" b="1" dirty="0">
                          <a:latin typeface="Times New Roman" panose="02020603050405020304" pitchFamily="18" charset="0"/>
                          <a:cs typeface="Times New Roman" panose="02020603050405020304" pitchFamily="18" charset="0"/>
                        </a:rPr>
                        <a:t>5</a:t>
                      </a:r>
                      <a:endParaRPr lang="tr-TR" sz="1600" b="1"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65775424"/>
                  </a:ext>
                </a:extLst>
              </a:tr>
              <a:tr h="323437">
                <a:tc vMerge="1">
                  <a:txBody>
                    <a:bodyPr/>
                    <a:lstStyle/>
                    <a:p>
                      <a:endParaRPr lang="tr-TR"/>
                    </a:p>
                  </a:txBody>
                  <a:tcPr/>
                </a:tc>
                <a:tc>
                  <a:txBody>
                    <a:bodyPr/>
                    <a:lstStyle/>
                    <a:p>
                      <a:r>
                        <a:rPr lang="tr-TR" sz="1600" b="1" dirty="0">
                          <a:latin typeface="Times New Roman" panose="02020603050405020304" pitchFamily="18" charset="0"/>
                          <a:cs typeface="Times New Roman" panose="02020603050405020304" pitchFamily="18" charset="0"/>
                        </a:rPr>
                        <a:t>DİN/FELSEFE</a:t>
                      </a:r>
                      <a:endParaRPr lang="tr-TR" sz="1600" b="1" i="0" dirty="0">
                        <a:latin typeface="Times New Roman" panose="02020603050405020304" pitchFamily="18" charset="0"/>
                        <a:cs typeface="Times New Roman" panose="02020603050405020304" pitchFamily="18" charset="0"/>
                      </a:endParaRPr>
                    </a:p>
                  </a:txBody>
                  <a:tcPr/>
                </a:tc>
                <a:tc>
                  <a:txBody>
                    <a:bodyPr/>
                    <a:lstStyle/>
                    <a:p>
                      <a:pPr algn="ctr"/>
                      <a:r>
                        <a:rPr lang="tr-TR" sz="1600" b="1" dirty="0">
                          <a:latin typeface="Times New Roman" panose="02020603050405020304" pitchFamily="18" charset="0"/>
                          <a:cs typeface="Times New Roman" panose="02020603050405020304" pitchFamily="18" charset="0"/>
                        </a:rPr>
                        <a:t>5</a:t>
                      </a:r>
                      <a:endParaRPr lang="tr-TR" sz="1600" b="1"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8770037"/>
                  </a:ext>
                </a:extLst>
              </a:tr>
              <a:tr h="323437">
                <a:tc gridSpan="2">
                  <a:txBody>
                    <a:bodyPr/>
                    <a:lstStyle/>
                    <a:p>
                      <a:pPr algn="ctr"/>
                      <a:r>
                        <a:rPr lang="tr-TR" sz="1600" b="1" dirty="0">
                          <a:latin typeface="Times New Roman" panose="02020603050405020304" pitchFamily="18" charset="0"/>
                          <a:cs typeface="Times New Roman" panose="02020603050405020304" pitchFamily="18" charset="0"/>
                        </a:rPr>
                        <a:t>TEMEL MATEMATİK</a:t>
                      </a:r>
                      <a:endParaRPr lang="tr-TR" sz="1600" b="1" i="0" dirty="0">
                        <a:latin typeface="Times New Roman" panose="02020603050405020304" pitchFamily="18" charset="0"/>
                        <a:cs typeface="Times New Roman" panose="02020603050405020304" pitchFamily="18" charset="0"/>
                      </a:endParaRPr>
                    </a:p>
                  </a:txBody>
                  <a:tcPr/>
                </a:tc>
                <a:tc hMerge="1">
                  <a:txBody>
                    <a:bodyPr/>
                    <a:lstStyle/>
                    <a:p>
                      <a:endParaRPr lang="tr-TR" dirty="0"/>
                    </a:p>
                  </a:txBody>
                  <a:tcPr/>
                </a:tc>
                <a:tc>
                  <a:txBody>
                    <a:bodyPr/>
                    <a:lstStyle/>
                    <a:p>
                      <a:pPr algn="ctr"/>
                      <a:r>
                        <a:rPr lang="tr-TR" sz="1600" b="1" dirty="0">
                          <a:latin typeface="Times New Roman" panose="02020603050405020304" pitchFamily="18" charset="0"/>
                          <a:cs typeface="Times New Roman" panose="02020603050405020304" pitchFamily="18" charset="0"/>
                        </a:rPr>
                        <a:t>40</a:t>
                      </a:r>
                      <a:endParaRPr lang="tr-TR" sz="1600" b="1"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60070298"/>
                  </a:ext>
                </a:extLst>
              </a:tr>
              <a:tr h="323437">
                <a:tc rowSpan="3">
                  <a:txBody>
                    <a:bodyPr/>
                    <a:lstStyle/>
                    <a:p>
                      <a:r>
                        <a:rPr lang="tr-TR" sz="1600" b="1" dirty="0">
                          <a:latin typeface="Times New Roman" panose="02020603050405020304" pitchFamily="18" charset="0"/>
                          <a:cs typeface="Times New Roman" panose="02020603050405020304" pitchFamily="18" charset="0"/>
                        </a:rPr>
                        <a:t>FEN BİLİMLERİ</a:t>
                      </a:r>
                      <a:endParaRPr lang="tr-TR" sz="1600" b="1" i="0" dirty="0">
                        <a:latin typeface="Times New Roman" panose="02020603050405020304" pitchFamily="18" charset="0"/>
                        <a:cs typeface="Times New Roman" panose="02020603050405020304" pitchFamily="18" charset="0"/>
                      </a:endParaRPr>
                    </a:p>
                  </a:txBody>
                  <a:tcPr anchor="ctr"/>
                </a:tc>
                <a:tc>
                  <a:txBody>
                    <a:bodyPr/>
                    <a:lstStyle/>
                    <a:p>
                      <a:r>
                        <a:rPr lang="tr-TR" sz="1600" b="1" dirty="0">
                          <a:latin typeface="Times New Roman" panose="02020603050405020304" pitchFamily="18" charset="0"/>
                          <a:cs typeface="Times New Roman" panose="02020603050405020304" pitchFamily="18" charset="0"/>
                        </a:rPr>
                        <a:t>FİZİK</a:t>
                      </a:r>
                      <a:endParaRPr lang="tr-TR" sz="1600" b="1" i="0" dirty="0">
                        <a:latin typeface="Times New Roman" panose="02020603050405020304" pitchFamily="18" charset="0"/>
                        <a:cs typeface="Times New Roman" panose="02020603050405020304" pitchFamily="18" charset="0"/>
                      </a:endParaRPr>
                    </a:p>
                  </a:txBody>
                  <a:tcPr/>
                </a:tc>
                <a:tc>
                  <a:txBody>
                    <a:bodyPr/>
                    <a:lstStyle/>
                    <a:p>
                      <a:pPr algn="ctr"/>
                      <a:r>
                        <a:rPr lang="tr-TR" sz="1600" b="1" dirty="0">
                          <a:latin typeface="Times New Roman" panose="02020603050405020304" pitchFamily="18" charset="0"/>
                          <a:cs typeface="Times New Roman" panose="02020603050405020304" pitchFamily="18" charset="0"/>
                        </a:rPr>
                        <a:t>7</a:t>
                      </a:r>
                      <a:endParaRPr lang="tr-TR" sz="1600" b="1"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30485829"/>
                  </a:ext>
                </a:extLst>
              </a:tr>
              <a:tr h="323437">
                <a:tc vMerge="1">
                  <a:txBody>
                    <a:bodyPr/>
                    <a:lstStyle/>
                    <a:p>
                      <a:endParaRPr lang="tr-TR"/>
                    </a:p>
                  </a:txBody>
                  <a:tcPr/>
                </a:tc>
                <a:tc>
                  <a:txBody>
                    <a:bodyPr/>
                    <a:lstStyle/>
                    <a:p>
                      <a:r>
                        <a:rPr lang="tr-TR" sz="1600" b="1" dirty="0">
                          <a:latin typeface="Times New Roman" panose="02020603050405020304" pitchFamily="18" charset="0"/>
                          <a:cs typeface="Times New Roman" panose="02020603050405020304" pitchFamily="18" charset="0"/>
                        </a:rPr>
                        <a:t>KİMYA</a:t>
                      </a:r>
                      <a:endParaRPr lang="tr-TR" sz="1600" b="1" i="0" dirty="0">
                        <a:latin typeface="Times New Roman" panose="02020603050405020304" pitchFamily="18" charset="0"/>
                        <a:cs typeface="Times New Roman" panose="02020603050405020304" pitchFamily="18" charset="0"/>
                      </a:endParaRPr>
                    </a:p>
                  </a:txBody>
                  <a:tcPr/>
                </a:tc>
                <a:tc>
                  <a:txBody>
                    <a:bodyPr/>
                    <a:lstStyle/>
                    <a:p>
                      <a:pPr algn="ctr"/>
                      <a:r>
                        <a:rPr lang="tr-TR" sz="1600" b="1" dirty="0">
                          <a:latin typeface="Times New Roman" panose="02020603050405020304" pitchFamily="18" charset="0"/>
                          <a:cs typeface="Times New Roman" panose="02020603050405020304" pitchFamily="18" charset="0"/>
                        </a:rPr>
                        <a:t>7</a:t>
                      </a:r>
                      <a:endParaRPr lang="tr-TR" sz="1600" b="1"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39053697"/>
                  </a:ext>
                </a:extLst>
              </a:tr>
              <a:tr h="323437">
                <a:tc vMerge="1">
                  <a:txBody>
                    <a:bodyPr/>
                    <a:lstStyle/>
                    <a:p>
                      <a:endParaRPr lang="tr-TR"/>
                    </a:p>
                  </a:txBody>
                  <a:tcPr/>
                </a:tc>
                <a:tc>
                  <a:txBody>
                    <a:bodyPr/>
                    <a:lstStyle/>
                    <a:p>
                      <a:r>
                        <a:rPr lang="tr-TR" sz="1600" b="1" dirty="0">
                          <a:latin typeface="Times New Roman" panose="02020603050405020304" pitchFamily="18" charset="0"/>
                          <a:cs typeface="Times New Roman" panose="02020603050405020304" pitchFamily="18" charset="0"/>
                        </a:rPr>
                        <a:t>BİYOLOJİ</a:t>
                      </a:r>
                      <a:endParaRPr lang="tr-TR" sz="1600" b="1" i="0" dirty="0">
                        <a:latin typeface="Times New Roman" panose="02020603050405020304" pitchFamily="18" charset="0"/>
                        <a:cs typeface="Times New Roman" panose="02020603050405020304" pitchFamily="18" charset="0"/>
                      </a:endParaRPr>
                    </a:p>
                  </a:txBody>
                  <a:tcPr/>
                </a:tc>
                <a:tc>
                  <a:txBody>
                    <a:bodyPr/>
                    <a:lstStyle/>
                    <a:p>
                      <a:pPr algn="ctr"/>
                      <a:r>
                        <a:rPr lang="tr-TR" sz="1600" b="1" dirty="0">
                          <a:latin typeface="Times New Roman" panose="02020603050405020304" pitchFamily="18" charset="0"/>
                          <a:cs typeface="Times New Roman" panose="02020603050405020304" pitchFamily="18" charset="0"/>
                        </a:rPr>
                        <a:t>6</a:t>
                      </a:r>
                      <a:endParaRPr lang="tr-TR" sz="1600" b="1"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45011719"/>
                  </a:ext>
                </a:extLst>
              </a:tr>
              <a:tr h="323437">
                <a:tc gridSpan="2">
                  <a:txBody>
                    <a:bodyPr/>
                    <a:lstStyle/>
                    <a:p>
                      <a:r>
                        <a:rPr lang="tr-TR" sz="1600" b="1" dirty="0">
                          <a:latin typeface="Times New Roman" panose="02020603050405020304" pitchFamily="18" charset="0"/>
                          <a:cs typeface="Times New Roman" panose="02020603050405020304" pitchFamily="18" charset="0"/>
                        </a:rPr>
                        <a:t>TOPLAM</a:t>
                      </a:r>
                      <a:endParaRPr lang="tr-TR" sz="1600" b="1" i="0" dirty="0">
                        <a:latin typeface="Times New Roman" panose="02020603050405020304" pitchFamily="18" charset="0"/>
                        <a:cs typeface="Times New Roman" panose="02020603050405020304" pitchFamily="18" charset="0"/>
                      </a:endParaRPr>
                    </a:p>
                  </a:txBody>
                  <a:tcPr/>
                </a:tc>
                <a:tc hMerge="1">
                  <a:txBody>
                    <a:bodyPr/>
                    <a:lstStyle/>
                    <a:p>
                      <a:endParaRPr lang="tr-TR" dirty="0"/>
                    </a:p>
                  </a:txBody>
                  <a:tcPr/>
                </a:tc>
                <a:tc>
                  <a:txBody>
                    <a:bodyPr/>
                    <a:lstStyle/>
                    <a:p>
                      <a:pPr algn="ctr"/>
                      <a:r>
                        <a:rPr lang="tr-TR" sz="1600" b="1" dirty="0">
                          <a:latin typeface="Times New Roman" panose="02020603050405020304" pitchFamily="18" charset="0"/>
                          <a:cs typeface="Times New Roman" panose="02020603050405020304" pitchFamily="18" charset="0"/>
                        </a:rPr>
                        <a:t>120</a:t>
                      </a:r>
                      <a:endParaRPr lang="tr-TR" sz="1600" b="1"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93379425"/>
                  </a:ext>
                </a:extLst>
              </a:tr>
            </a:tbl>
          </a:graphicData>
        </a:graphic>
      </p:graphicFrame>
      <p:sp>
        <p:nvSpPr>
          <p:cNvPr id="2" name="Slayt Numarası Yer Tutucusu 1"/>
          <p:cNvSpPr>
            <a:spLocks noGrp="1"/>
          </p:cNvSpPr>
          <p:nvPr>
            <p:ph type="sldNum" sz="quarter" idx="12"/>
          </p:nvPr>
        </p:nvSpPr>
        <p:spPr/>
        <p:txBody>
          <a:bodyPr/>
          <a:lstStyle/>
          <a:p>
            <a:fld id="{F7088E0E-A46C-4B60-BAD9-5A7B04E633F8}" type="slidenum">
              <a:rPr lang="tr-TR" smtClean="0"/>
              <a:t>16</a:t>
            </a:fld>
            <a:endParaRPr lang="tr-TR"/>
          </a:p>
        </p:txBody>
      </p:sp>
    </p:spTree>
    <p:extLst>
      <p:ext uri="{BB962C8B-B14F-4D97-AF65-F5344CB8AC3E}">
        <p14:creationId xmlns:p14="http://schemas.microsoft.com/office/powerpoint/2010/main" val="1695862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5">
            <a:extLst>
              <a:ext uri="{FF2B5EF4-FFF2-40B4-BE49-F238E27FC236}">
                <a16:creationId xmlns:a16="http://schemas.microsoft.com/office/drawing/2014/main" id="{5F98F846-EA3B-9B4F-AD59-2A83982F1B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9" name="Metin kutusu 1">
            <a:extLst>
              <a:ext uri="{FF2B5EF4-FFF2-40B4-BE49-F238E27FC236}">
                <a16:creationId xmlns:a16="http://schemas.microsoft.com/office/drawing/2014/main" id="{7C0C1C70-30B9-4840-8F19-2513A2989404}"/>
              </a:ext>
            </a:extLst>
          </p:cNvPr>
          <p:cNvSpPr txBox="1"/>
          <p:nvPr/>
        </p:nvSpPr>
        <p:spPr>
          <a:xfrm>
            <a:off x="1835696" y="434502"/>
            <a:ext cx="6937654" cy="1491242"/>
          </a:xfrm>
          <a:prstGeom prst="rect">
            <a:avLst/>
          </a:prstGeom>
          <a:noFill/>
          <a:effectLst/>
        </p:spPr>
        <p:txBody>
          <a:bodyPr wrap="square" rtlCol="0">
            <a:spAutoFit/>
          </a:bodyPr>
          <a:lstStyle/>
          <a:p>
            <a:pPr algn="ctr">
              <a:lnSpc>
                <a:spcPts val="3660"/>
              </a:lnSpc>
              <a:defRPr/>
            </a:pPr>
            <a: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1’İNCİ SEÇİM AŞAMASI</a:t>
            </a:r>
            <a:b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br>
            <a:r>
              <a:rPr kumimoji="0" lang="tr-TR" sz="28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2022-MSÜ</a:t>
            </a:r>
            <a: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ASKERİ ÖĞRENCİ</a:t>
            </a:r>
          </a:p>
          <a:p>
            <a:pPr algn="ctr">
              <a:lnSpc>
                <a:spcPts val="3660"/>
              </a:lnSpc>
              <a:defRPr/>
            </a:pPr>
            <a: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ADAY BELİRLEME SINAVI</a:t>
            </a:r>
            <a:endParaRPr kumimoji="0" lang="tr-TR"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971600" y="2040144"/>
            <a:ext cx="7128792" cy="1008112"/>
          </a:xfrm>
          <a:effectLst/>
        </p:spPr>
        <p:txBody>
          <a:bodyPr>
            <a:normAutofit/>
          </a:bodyPr>
          <a:lstStyle/>
          <a:p>
            <a:r>
              <a:rPr lang="tr-TR" sz="2800" b="1" dirty="0">
                <a:solidFill>
                  <a:schemeClr val="tx1"/>
                </a:solidFill>
                <a:latin typeface="Times New Roman" panose="02020603050405020304" pitchFamily="18" charset="0"/>
                <a:cs typeface="Times New Roman" panose="02020603050405020304" pitchFamily="18" charset="0"/>
              </a:rPr>
              <a:t>2022 - MSÜ SINAVINDA HESAPLANACAK PUAN TÜRLERİNİN KATSAYLARI</a:t>
            </a:r>
            <a:endParaRPr lang="tr-TR" b="1" dirty="0">
              <a:solidFill>
                <a:schemeClr val="tx1"/>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628ACAF6-8E26-0543-8F9F-076BF8745D24}"/>
              </a:ext>
            </a:extLst>
          </p:cNvPr>
          <p:cNvGraphicFramePr>
            <a:graphicFrameLocks noGrp="1"/>
          </p:cNvGraphicFramePr>
          <p:nvPr>
            <p:extLst>
              <p:ext uri="{D42A27DB-BD31-4B8C-83A1-F6EECF244321}">
                <p14:modId xmlns:p14="http://schemas.microsoft.com/office/powerpoint/2010/main" val="3331064262"/>
              </p:ext>
            </p:extLst>
          </p:nvPr>
        </p:nvGraphicFramePr>
        <p:xfrm>
          <a:off x="102636" y="3741258"/>
          <a:ext cx="8938727" cy="2682240"/>
        </p:xfrm>
        <a:graphic>
          <a:graphicData uri="http://schemas.openxmlformats.org/drawingml/2006/table">
            <a:tbl>
              <a:tblPr firstRow="1" bandRow="1">
                <a:tableStyleId>{616DA210-FB5B-4158-B5E0-FEB733F419BA}</a:tableStyleId>
              </a:tblPr>
              <a:tblGrid>
                <a:gridCol w="1658001">
                  <a:extLst>
                    <a:ext uri="{9D8B030D-6E8A-4147-A177-3AD203B41FA5}">
                      <a16:colId xmlns:a16="http://schemas.microsoft.com/office/drawing/2014/main" val="3898233778"/>
                    </a:ext>
                  </a:extLst>
                </a:gridCol>
                <a:gridCol w="1767142">
                  <a:extLst>
                    <a:ext uri="{9D8B030D-6E8A-4147-A177-3AD203B41FA5}">
                      <a16:colId xmlns:a16="http://schemas.microsoft.com/office/drawing/2014/main" val="1472876336"/>
                    </a:ext>
                  </a:extLst>
                </a:gridCol>
                <a:gridCol w="2059621">
                  <a:extLst>
                    <a:ext uri="{9D8B030D-6E8A-4147-A177-3AD203B41FA5}">
                      <a16:colId xmlns:a16="http://schemas.microsoft.com/office/drawing/2014/main" val="1038857617"/>
                    </a:ext>
                  </a:extLst>
                </a:gridCol>
                <a:gridCol w="1867687">
                  <a:extLst>
                    <a:ext uri="{9D8B030D-6E8A-4147-A177-3AD203B41FA5}">
                      <a16:colId xmlns:a16="http://schemas.microsoft.com/office/drawing/2014/main" val="56282492"/>
                    </a:ext>
                  </a:extLst>
                </a:gridCol>
                <a:gridCol w="1586276">
                  <a:extLst>
                    <a:ext uri="{9D8B030D-6E8A-4147-A177-3AD203B41FA5}">
                      <a16:colId xmlns:a16="http://schemas.microsoft.com/office/drawing/2014/main" val="980141307"/>
                    </a:ext>
                  </a:extLst>
                </a:gridCol>
              </a:tblGrid>
              <a:tr h="370840">
                <a:tc gridSpan="5">
                  <a:txBody>
                    <a:bodyPr/>
                    <a:lstStyle/>
                    <a:p>
                      <a:pPr algn="ctr"/>
                      <a:r>
                        <a:rPr lang="tr-TR" sz="2000" b="1" i="0" dirty="0">
                          <a:solidFill>
                            <a:schemeClr val="tx1"/>
                          </a:solidFill>
                          <a:latin typeface="Times New Roman" panose="02020603050405020304" pitchFamily="18" charset="0"/>
                          <a:cs typeface="Times New Roman" panose="02020603050405020304" pitchFamily="18" charset="0"/>
                        </a:rPr>
                        <a:t>PUAN TÜRLERİ HESAPLANMASINDA TESTLERİN AĞIRLIKLARI (%)</a:t>
                      </a: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dirty="0"/>
                    </a:p>
                  </a:txBody>
                  <a:tcPr/>
                </a:tc>
                <a:extLst>
                  <a:ext uri="{0D108BD9-81ED-4DB2-BD59-A6C34878D82A}">
                    <a16:rowId xmlns:a16="http://schemas.microsoft.com/office/drawing/2014/main" val="3888459882"/>
                  </a:ext>
                </a:extLst>
              </a:tr>
              <a:tr h="370840">
                <a:tc>
                  <a:txBody>
                    <a:bodyPr/>
                    <a:lstStyle/>
                    <a:p>
                      <a:pPr algn="ctr"/>
                      <a:r>
                        <a:rPr lang="tr-TR" sz="2000" b="1" i="0" dirty="0">
                          <a:solidFill>
                            <a:schemeClr val="tx1"/>
                          </a:solidFill>
                          <a:latin typeface="Times New Roman" panose="02020603050405020304" pitchFamily="18" charset="0"/>
                          <a:cs typeface="Times New Roman" panose="02020603050405020304" pitchFamily="18" charset="0"/>
                        </a:rPr>
                        <a:t>PUAN TÜRÜ</a:t>
                      </a:r>
                    </a:p>
                  </a:txBody>
                  <a:tcPr anchor="ctr"/>
                </a:tc>
                <a:tc>
                  <a:txBody>
                    <a:bodyPr/>
                    <a:lstStyle/>
                    <a:p>
                      <a:pPr algn="ctr"/>
                      <a:r>
                        <a:rPr lang="tr-TR" sz="2000" b="1" i="0" dirty="0">
                          <a:solidFill>
                            <a:schemeClr val="tx1"/>
                          </a:solidFill>
                          <a:latin typeface="Times New Roman" panose="02020603050405020304" pitchFamily="18" charset="0"/>
                          <a:cs typeface="Times New Roman" panose="02020603050405020304" pitchFamily="18" charset="0"/>
                        </a:rPr>
                        <a:t>TÜRKÇE</a:t>
                      </a:r>
                    </a:p>
                  </a:txBody>
                  <a:tcPr anchor="ctr"/>
                </a:tc>
                <a:tc>
                  <a:txBody>
                    <a:bodyPr/>
                    <a:lstStyle/>
                    <a:p>
                      <a:pPr algn="ctr"/>
                      <a:r>
                        <a:rPr lang="tr-TR" sz="2000" b="1" i="0" dirty="0">
                          <a:solidFill>
                            <a:schemeClr val="tx1"/>
                          </a:solidFill>
                          <a:latin typeface="Times New Roman" panose="02020603050405020304" pitchFamily="18" charset="0"/>
                          <a:cs typeface="Times New Roman" panose="02020603050405020304" pitchFamily="18" charset="0"/>
                        </a:rPr>
                        <a:t>TEMEL MATEMATİK</a:t>
                      </a:r>
                    </a:p>
                  </a:txBody>
                  <a:tcPr anchor="ctr"/>
                </a:tc>
                <a:tc>
                  <a:txBody>
                    <a:bodyPr/>
                    <a:lstStyle/>
                    <a:p>
                      <a:pPr algn="ctr"/>
                      <a:r>
                        <a:rPr lang="tr-TR" sz="2000" b="1" i="0" dirty="0">
                          <a:solidFill>
                            <a:schemeClr val="tx1"/>
                          </a:solidFill>
                          <a:latin typeface="Times New Roman" panose="02020603050405020304" pitchFamily="18" charset="0"/>
                          <a:cs typeface="Times New Roman" panose="02020603050405020304" pitchFamily="18" charset="0"/>
                        </a:rPr>
                        <a:t>FEN BİLİMLERİ</a:t>
                      </a:r>
                    </a:p>
                  </a:txBody>
                  <a:tcPr anchor="ctr"/>
                </a:tc>
                <a:tc>
                  <a:txBody>
                    <a:bodyPr/>
                    <a:lstStyle/>
                    <a:p>
                      <a:pPr algn="ctr"/>
                      <a:r>
                        <a:rPr lang="tr-TR" sz="2000" b="1" i="0" dirty="0">
                          <a:solidFill>
                            <a:schemeClr val="tx1"/>
                          </a:solidFill>
                          <a:latin typeface="Times New Roman" panose="02020603050405020304" pitchFamily="18" charset="0"/>
                          <a:cs typeface="Times New Roman" panose="02020603050405020304" pitchFamily="18" charset="0"/>
                        </a:rPr>
                        <a:t>SOSYAL BİLİMLER</a:t>
                      </a:r>
                    </a:p>
                  </a:txBody>
                  <a:tcPr anchor="ctr"/>
                </a:tc>
                <a:extLst>
                  <a:ext uri="{0D108BD9-81ED-4DB2-BD59-A6C34878D82A}">
                    <a16:rowId xmlns:a16="http://schemas.microsoft.com/office/drawing/2014/main" val="1758541286"/>
                  </a:ext>
                </a:extLst>
              </a:tr>
              <a:tr h="370840">
                <a:tc>
                  <a:txBody>
                    <a:bodyPr/>
                    <a:lstStyle/>
                    <a:p>
                      <a:r>
                        <a:rPr lang="tr-TR" sz="2000" dirty="0">
                          <a:latin typeface="Times New Roman" panose="02020603050405020304" pitchFamily="18" charset="0"/>
                          <a:cs typeface="Times New Roman" panose="02020603050405020304" pitchFamily="18" charset="0"/>
                        </a:rPr>
                        <a:t>MSÜ-SAY</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%25</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%35</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%30</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%10</a:t>
                      </a:r>
                      <a:endParaRPr lang="tr-TR" sz="2000" b="1"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34710882"/>
                  </a:ext>
                </a:extLst>
              </a:tr>
              <a:tr h="370840">
                <a:tc>
                  <a:txBody>
                    <a:bodyPr/>
                    <a:lstStyle/>
                    <a:p>
                      <a:r>
                        <a:rPr lang="tr-TR" sz="2000" dirty="0">
                          <a:latin typeface="Times New Roman" panose="02020603050405020304" pitchFamily="18" charset="0"/>
                          <a:cs typeface="Times New Roman" panose="02020603050405020304" pitchFamily="18" charset="0"/>
                        </a:rPr>
                        <a:t>MSÜ-EA</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%35</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%35</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%10</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%20</a:t>
                      </a:r>
                      <a:endParaRPr lang="tr-TR" sz="2000" b="1"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51267634"/>
                  </a:ext>
                </a:extLst>
              </a:tr>
              <a:tr h="370840">
                <a:tc>
                  <a:txBody>
                    <a:bodyPr/>
                    <a:lstStyle/>
                    <a:p>
                      <a:r>
                        <a:rPr lang="tr-TR" sz="2000" dirty="0">
                          <a:latin typeface="Times New Roman" panose="02020603050405020304" pitchFamily="18" charset="0"/>
                          <a:cs typeface="Times New Roman" panose="02020603050405020304" pitchFamily="18" charset="0"/>
                        </a:rPr>
                        <a:t>MSÜ-SÖZ</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%35</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%20</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%10</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%35</a:t>
                      </a:r>
                      <a:endParaRPr lang="tr-TR" sz="2000" b="1"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81329834"/>
                  </a:ext>
                </a:extLst>
              </a:tr>
              <a:tr h="370840">
                <a:tc>
                  <a:txBody>
                    <a:bodyPr/>
                    <a:lstStyle/>
                    <a:p>
                      <a:r>
                        <a:rPr lang="tr-TR" sz="2000" dirty="0">
                          <a:latin typeface="Times New Roman" panose="02020603050405020304" pitchFamily="18" charset="0"/>
                          <a:cs typeface="Times New Roman" panose="02020603050405020304" pitchFamily="18" charset="0"/>
                        </a:rPr>
                        <a:t>MSÜ-GEN</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%33</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%33</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%17</a:t>
                      </a:r>
                      <a:endParaRPr lang="tr-TR" sz="2000" b="1" i="0" dirty="0">
                        <a:latin typeface="Times New Roman" panose="02020603050405020304" pitchFamily="18" charset="0"/>
                        <a:cs typeface="Times New Roman" panose="02020603050405020304" pitchFamily="18" charset="0"/>
                      </a:endParaRPr>
                    </a:p>
                  </a:txBody>
                  <a:tcPr/>
                </a:tc>
                <a:tc>
                  <a:txBody>
                    <a:bodyPr/>
                    <a:lstStyle/>
                    <a:p>
                      <a:pPr algn="ctr"/>
                      <a:r>
                        <a:rPr lang="tr-TR" sz="2000" dirty="0">
                          <a:latin typeface="Times New Roman" panose="02020603050405020304" pitchFamily="18" charset="0"/>
                          <a:cs typeface="Times New Roman" panose="02020603050405020304" pitchFamily="18" charset="0"/>
                        </a:rPr>
                        <a:t>%17</a:t>
                      </a:r>
                      <a:endParaRPr lang="tr-TR" sz="2000" b="1"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60454017"/>
                  </a:ext>
                </a:extLst>
              </a:tr>
            </a:tbl>
          </a:graphicData>
        </a:graphic>
      </p:graphicFrame>
      <p:sp>
        <p:nvSpPr>
          <p:cNvPr id="4" name="Slayt Numarası Yer Tutucusu 3"/>
          <p:cNvSpPr>
            <a:spLocks noGrp="1"/>
          </p:cNvSpPr>
          <p:nvPr>
            <p:ph type="sldNum" sz="quarter" idx="12"/>
          </p:nvPr>
        </p:nvSpPr>
        <p:spPr/>
        <p:txBody>
          <a:bodyPr/>
          <a:lstStyle/>
          <a:p>
            <a:fld id="{F7088E0E-A46C-4B60-BAD9-5A7B04E633F8}" type="slidenum">
              <a:rPr lang="tr-TR" smtClean="0"/>
              <a:t>17</a:t>
            </a:fld>
            <a:endParaRPr lang="tr-TR"/>
          </a:p>
        </p:txBody>
      </p:sp>
    </p:spTree>
    <p:extLst>
      <p:ext uri="{BB962C8B-B14F-4D97-AF65-F5344CB8AC3E}">
        <p14:creationId xmlns:p14="http://schemas.microsoft.com/office/powerpoint/2010/main" val="1608450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B0C89273-C3E0-3F4A-B8F8-B64DED4386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3" name="Alt Başlık 2"/>
          <p:cNvSpPr>
            <a:spLocks noGrp="1"/>
          </p:cNvSpPr>
          <p:nvPr>
            <p:ph type="subTitle" idx="1"/>
          </p:nvPr>
        </p:nvSpPr>
        <p:spPr>
          <a:xfrm>
            <a:off x="719572" y="2279266"/>
            <a:ext cx="8161790" cy="4101592"/>
          </a:xfrm>
          <a:effectLst>
            <a:outerShdw blurRad="50800" dist="38100" dir="2700000" algn="tl" rotWithShape="0">
              <a:prstClr val="black">
                <a:alpha val="40000"/>
              </a:prstClr>
            </a:outerShdw>
          </a:effectLst>
        </p:spPr>
        <p:txBody>
          <a:bodyPr>
            <a:normAutofit/>
          </a:bodyPr>
          <a:lstStyle/>
          <a:p>
            <a:pPr algn="l"/>
            <a:r>
              <a:rPr lang="tr-TR" dirty="0">
                <a:solidFill>
                  <a:schemeClr val="tx1"/>
                </a:solidFill>
                <a:latin typeface="Times New Roman" panose="02020603050405020304" pitchFamily="18" charset="0"/>
                <a:cs typeface="Times New Roman" panose="02020603050405020304" pitchFamily="18" charset="0"/>
              </a:rPr>
              <a:t>	</a:t>
            </a:r>
            <a:r>
              <a:rPr lang="tr-TR" b="1" dirty="0">
                <a:solidFill>
                  <a:schemeClr val="tx1"/>
                </a:solidFill>
                <a:latin typeface="Times New Roman" panose="02020603050405020304" pitchFamily="18" charset="0"/>
                <a:cs typeface="Times New Roman" panose="02020603050405020304" pitchFamily="18" charset="0"/>
              </a:rPr>
              <a:t>Adayların, </a:t>
            </a:r>
          </a:p>
          <a:p>
            <a:pPr marL="457200" indent="-457200" algn="l">
              <a:buFont typeface="Wingdings" panose="05000000000000000000" pitchFamily="2" charset="2"/>
              <a:buChar char="Ø"/>
            </a:pPr>
            <a:r>
              <a:rPr lang="tr-TR" b="1" dirty="0">
                <a:solidFill>
                  <a:srgbClr val="FF0000"/>
                </a:solidFill>
                <a:latin typeface="Times New Roman" panose="02020603050405020304" pitchFamily="18" charset="0"/>
                <a:cs typeface="Times New Roman" panose="02020603050405020304" pitchFamily="18" charset="0"/>
              </a:rPr>
              <a:t>Harp Okulları </a:t>
            </a:r>
            <a:r>
              <a:rPr lang="tr-TR" b="1" dirty="0">
                <a:solidFill>
                  <a:schemeClr val="tx1"/>
                </a:solidFill>
                <a:latin typeface="Times New Roman" panose="02020603050405020304" pitchFamily="18" charset="0"/>
                <a:cs typeface="Times New Roman" panose="02020603050405020304" pitchFamily="18" charset="0"/>
              </a:rPr>
              <a:t>için 2022 yılı YKS-TYT ve YKS-AYT oturumlarına </a:t>
            </a:r>
          </a:p>
          <a:p>
            <a:pPr marL="457200" indent="-457200" algn="l">
              <a:buFont typeface="Wingdings" panose="05000000000000000000" pitchFamily="2" charset="2"/>
              <a:buChar char="Ø"/>
            </a:pPr>
            <a:endParaRPr lang="tr-TR" sz="2500" b="1" dirty="0">
              <a:solidFill>
                <a:schemeClr val="tx1"/>
              </a:solidFill>
              <a:latin typeface="Times New Roman" panose="02020603050405020304" pitchFamily="18" charset="0"/>
              <a:cs typeface="Times New Roman" panose="02020603050405020304" pitchFamily="18" charset="0"/>
            </a:endParaRPr>
          </a:p>
          <a:p>
            <a:pPr marL="457200" indent="-457200" algn="l">
              <a:buFont typeface="Wingdings" panose="05000000000000000000" pitchFamily="2" charset="2"/>
              <a:buChar char="Ø"/>
            </a:pPr>
            <a:r>
              <a:rPr lang="tr-TR" b="1" dirty="0">
                <a:solidFill>
                  <a:srgbClr val="FF0000"/>
                </a:solidFill>
                <a:latin typeface="Times New Roman" panose="02020603050405020304" pitchFamily="18" charset="0"/>
                <a:cs typeface="Times New Roman" panose="02020603050405020304" pitchFamily="18" charset="0"/>
              </a:rPr>
              <a:t>Astsubay Meslek Yüksekokulları </a:t>
            </a:r>
            <a:r>
              <a:rPr lang="tr-TR" b="1" dirty="0">
                <a:solidFill>
                  <a:schemeClr val="tx1"/>
                </a:solidFill>
                <a:latin typeface="Times New Roman" panose="02020603050405020304" pitchFamily="18" charset="0"/>
                <a:cs typeface="Times New Roman" panose="02020603050405020304" pitchFamily="18" charset="0"/>
              </a:rPr>
              <a:t>için  YKS-TYT oturumlarına katılmaları gerekmektedir</a:t>
            </a:r>
            <a:r>
              <a:rPr lang="tr-TR" i="1" dirty="0">
                <a:solidFill>
                  <a:schemeClr val="tx1"/>
                </a:solidFill>
                <a:latin typeface="Times New Roman" panose="02020603050405020304" pitchFamily="18" charset="0"/>
                <a:cs typeface="Times New Roman" panose="02020603050405020304" pitchFamily="18" charset="0"/>
              </a:rPr>
              <a:t>.</a:t>
            </a:r>
            <a:endParaRPr lang="tr-TR" dirty="0">
              <a:solidFill>
                <a:schemeClr val="tx1"/>
              </a:solidFill>
              <a:latin typeface="Times New Roman" panose="02020603050405020304" pitchFamily="18" charset="0"/>
              <a:cs typeface="Times New Roman" panose="02020603050405020304" pitchFamily="18" charset="0"/>
            </a:endParaRPr>
          </a:p>
        </p:txBody>
      </p:sp>
      <p:sp>
        <p:nvSpPr>
          <p:cNvPr id="7" name="Metin kutusu 6">
            <a:extLst>
              <a:ext uri="{FF2B5EF4-FFF2-40B4-BE49-F238E27FC236}">
                <a16:creationId xmlns:a16="http://schemas.microsoft.com/office/drawing/2014/main" id="{4CC6B7D2-5E6B-4420-A79F-5DBB86789F54}"/>
              </a:ext>
            </a:extLst>
          </p:cNvPr>
          <p:cNvSpPr txBox="1"/>
          <p:nvPr/>
        </p:nvSpPr>
        <p:spPr>
          <a:xfrm>
            <a:off x="1331640" y="1063461"/>
            <a:ext cx="6937654" cy="738664"/>
          </a:xfrm>
          <a:prstGeom prst="rect">
            <a:avLst/>
          </a:prstGeom>
          <a:noFill/>
          <a:ln>
            <a:noFill/>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tr-TR" sz="4200" b="1" kern="0" dirty="0">
                <a:ln w="19050">
                  <a:noFill/>
                </a:ln>
                <a:solidFill>
                  <a:srgbClr val="FF0000"/>
                </a:solidFill>
                <a:latin typeface="Times New Roman" panose="02020603050405020304" pitchFamily="18" charset="0"/>
                <a:cs typeface="Times New Roman" panose="02020603050405020304" pitchFamily="18" charset="0"/>
              </a:rPr>
              <a:t>DİKKAT!</a:t>
            </a:r>
            <a:endParaRPr kumimoji="0" lang="tr-TR" sz="4200" b="1" u="none" strike="noStrike" kern="0" cap="none" spc="0" normalizeH="0" baseline="0" noProof="0" dirty="0">
              <a:ln w="19050">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F7088E0E-A46C-4B60-BAD9-5A7B04E633F8}" type="slidenum">
              <a:rPr lang="tr-TR" smtClean="0"/>
              <a:t>18</a:t>
            </a:fld>
            <a:endParaRPr lang="tr-TR"/>
          </a:p>
        </p:txBody>
      </p:sp>
    </p:spTree>
    <p:extLst>
      <p:ext uri="{BB962C8B-B14F-4D97-AF65-F5344CB8AC3E}">
        <p14:creationId xmlns:p14="http://schemas.microsoft.com/office/powerpoint/2010/main" val="3662860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5">
            <a:extLst>
              <a:ext uri="{FF2B5EF4-FFF2-40B4-BE49-F238E27FC236}">
                <a16:creationId xmlns:a16="http://schemas.microsoft.com/office/drawing/2014/main" id="{6E2A49C8-6227-EB4D-9F82-ADF005FE8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9" name="Metin kutusu 1">
            <a:extLst>
              <a:ext uri="{FF2B5EF4-FFF2-40B4-BE49-F238E27FC236}">
                <a16:creationId xmlns:a16="http://schemas.microsoft.com/office/drawing/2014/main" id="{804E4B6E-42A5-C645-BBD2-0AA818610ABE}"/>
              </a:ext>
            </a:extLst>
          </p:cNvPr>
          <p:cNvSpPr txBox="1"/>
          <p:nvPr/>
        </p:nvSpPr>
        <p:spPr>
          <a:xfrm>
            <a:off x="2599973" y="828446"/>
            <a:ext cx="4749995" cy="566822"/>
          </a:xfrm>
          <a:prstGeom prst="rect">
            <a:avLst/>
          </a:prstGeom>
          <a:noFill/>
          <a:effectLst/>
        </p:spPr>
        <p:txBody>
          <a:bodyPr wrap="square" rtlCol="0">
            <a:spAutoFit/>
          </a:bodyPr>
          <a:lstStyle/>
          <a:p>
            <a:pPr algn="ctr">
              <a:lnSpc>
                <a:spcPts val="3660"/>
              </a:lnSpc>
              <a:defRPr/>
            </a:pPr>
            <a:r>
              <a:rPr kumimoji="0" lang="tr-TR" sz="3600" b="1" u="none" strike="noStrike" kern="1200" cap="none" spc="0" normalizeH="0" baseline="0" noProof="0" dirty="0">
                <a:solidFill>
                  <a:srgbClr val="FF0000"/>
                </a:solidFill>
                <a:effectLst/>
                <a:uLnTx/>
                <a:uFillTx/>
                <a:latin typeface="Times New Roman" panose="02020603050405020304" pitchFamily="18" charset="0"/>
                <a:cs typeface="Times New Roman" panose="02020603050405020304" pitchFamily="18" charset="0"/>
              </a:rPr>
              <a:t>1 SORU </a:t>
            </a:r>
            <a:r>
              <a:rPr lang="tr-TR" sz="3600" b="1" dirty="0">
                <a:latin typeface="Times New Roman" panose="02020603050405020304" pitchFamily="18" charset="0"/>
                <a:cs typeface="Times New Roman" panose="02020603050405020304" pitchFamily="18" charset="0"/>
              </a:rPr>
              <a:t>1 CEVAP    </a:t>
            </a:r>
            <a:endParaRPr kumimoji="0" lang="tr-TR" sz="3600" b="1" u="none" strike="noStrike" kern="1200" cap="none" spc="0" normalizeH="0" baseline="0" noProof="0" dirty="0">
              <a:effectLst/>
              <a:uLnTx/>
              <a:uFillTx/>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469425" y="3261559"/>
            <a:ext cx="8280920" cy="3104610"/>
          </a:xfrm>
        </p:spPr>
        <p:txBody>
          <a:bodyPr>
            <a:normAutofit/>
          </a:bodyPr>
          <a:lstStyle/>
          <a:p>
            <a:pPr algn="just"/>
            <a:r>
              <a:rPr lang="tr-TR" sz="3000" dirty="0">
                <a:solidFill>
                  <a:schemeClr val="tx1"/>
                </a:solidFill>
                <a:latin typeface="Times New Roman" panose="02020603050405020304" pitchFamily="18" charset="0"/>
                <a:cs typeface="Times New Roman" panose="02020603050405020304" pitchFamily="18" charset="0"/>
              </a:rPr>
              <a:t>Adaylar 2022 YKS Başvuru Sürecinde</a:t>
            </a:r>
            <a:br>
              <a:rPr lang="tr-TR" sz="3000" dirty="0">
                <a:solidFill>
                  <a:schemeClr val="tx1"/>
                </a:solidFill>
                <a:latin typeface="Times New Roman" panose="02020603050405020304" pitchFamily="18" charset="0"/>
                <a:cs typeface="Times New Roman" panose="02020603050405020304" pitchFamily="18" charset="0"/>
              </a:rPr>
            </a:br>
            <a:r>
              <a:rPr lang="tr-TR" sz="3000" dirty="0">
                <a:solidFill>
                  <a:schemeClr val="tx1"/>
                </a:solidFill>
                <a:latin typeface="Times New Roman" panose="02020603050405020304" pitchFamily="18" charset="0"/>
                <a:cs typeface="Times New Roman" panose="02020603050405020304" pitchFamily="18" charset="0"/>
              </a:rPr>
              <a:t>2021 YKS - TYT puanlarını kullanmak üzere başvurularını yaptıkları takdirde Milli Savunma Üniversitesi için de söz konusu puanları da geçerli olacaktır.</a:t>
            </a:r>
          </a:p>
        </p:txBody>
      </p:sp>
      <p:sp>
        <p:nvSpPr>
          <p:cNvPr id="2" name="Metin kutusu 1">
            <a:extLst>
              <a:ext uri="{FF2B5EF4-FFF2-40B4-BE49-F238E27FC236}">
                <a16:creationId xmlns:a16="http://schemas.microsoft.com/office/drawing/2014/main" id="{C9D9F297-56F4-4258-9C8F-8E10B4634528}"/>
              </a:ext>
            </a:extLst>
          </p:cNvPr>
          <p:cNvSpPr txBox="1"/>
          <p:nvPr/>
        </p:nvSpPr>
        <p:spPr>
          <a:xfrm>
            <a:off x="714695" y="2097471"/>
            <a:ext cx="8460940" cy="892552"/>
          </a:xfrm>
          <a:prstGeom prst="rect">
            <a:avLst/>
          </a:prstGeom>
          <a:noFill/>
          <a:effectLst/>
        </p:spPr>
        <p:txBody>
          <a:bodyPr wrap="square" rtlCol="0">
            <a:spAutoFit/>
          </a:bodyPr>
          <a:lstStyle/>
          <a:p>
            <a:pPr algn="ctr"/>
            <a:r>
              <a:rPr lang="tr-TR" sz="2600" b="1" dirty="0">
                <a:solidFill>
                  <a:srgbClr val="FF0000"/>
                </a:solidFill>
                <a:latin typeface="Times New Roman" panose="02020603050405020304" pitchFamily="18" charset="0"/>
                <a:cs typeface="Times New Roman" panose="02020603050405020304" pitchFamily="18" charset="0"/>
              </a:rPr>
              <a:t>Adaylar 2021 Yılında Almış Oldukları</a:t>
            </a:r>
          </a:p>
          <a:p>
            <a:pPr algn="ctr"/>
            <a:r>
              <a:rPr lang="tr-TR" sz="2600" b="1" dirty="0">
                <a:solidFill>
                  <a:srgbClr val="FF0000"/>
                </a:solidFill>
                <a:latin typeface="Times New Roman" panose="02020603050405020304" pitchFamily="18" charset="0"/>
                <a:cs typeface="Times New Roman" panose="02020603050405020304" pitchFamily="18" charset="0"/>
              </a:rPr>
              <a:t>YKS-TYT Puanlarını Kullanabilirler mi? </a:t>
            </a:r>
          </a:p>
        </p:txBody>
      </p:sp>
      <p:sp>
        <p:nvSpPr>
          <p:cNvPr id="4" name="Slayt Numarası Yer Tutucusu 3"/>
          <p:cNvSpPr>
            <a:spLocks noGrp="1"/>
          </p:cNvSpPr>
          <p:nvPr>
            <p:ph type="sldNum" sz="quarter" idx="12"/>
          </p:nvPr>
        </p:nvSpPr>
        <p:spPr/>
        <p:txBody>
          <a:bodyPr/>
          <a:lstStyle/>
          <a:p>
            <a:fld id="{F7088E0E-A46C-4B60-BAD9-5A7B04E633F8}" type="slidenum">
              <a:rPr lang="tr-TR" smtClean="0"/>
              <a:t>19</a:t>
            </a:fld>
            <a:endParaRPr lang="tr-TR"/>
          </a:p>
        </p:txBody>
      </p:sp>
    </p:spTree>
    <p:extLst>
      <p:ext uri="{BB962C8B-B14F-4D97-AF65-F5344CB8AC3E}">
        <p14:creationId xmlns:p14="http://schemas.microsoft.com/office/powerpoint/2010/main" val="3784334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39552" y="2708919"/>
            <a:ext cx="8278688" cy="576065"/>
          </a:xfrm>
          <a:effectLst/>
        </p:spPr>
        <p:txBody>
          <a:bodyPr>
            <a:noAutofit/>
          </a:bodyPr>
          <a:lstStyle/>
          <a:p>
            <a:r>
              <a:rPr lang="tr-TR" sz="2400" b="1" dirty="0">
                <a:latin typeface="Times New Roman" panose="02020603050405020304" pitchFamily="18" charset="0"/>
                <a:cs typeface="Times New Roman" panose="02020603050405020304" pitchFamily="18" charset="0"/>
              </a:rPr>
              <a:t>2022-MSÜ ASKERİ ÖĞRENCİ TEMİN SÜRECİ HAKKINDA EN GÜNCEL BİLGİYE ULAŞMAK İÇİN</a:t>
            </a:r>
            <a:br>
              <a:rPr lang="tr-TR" sz="2400" b="1" dirty="0">
                <a:latin typeface="Times New Roman" panose="02020603050405020304" pitchFamily="18" charset="0"/>
                <a:cs typeface="Times New Roman" panose="02020603050405020304" pitchFamily="18" charset="0"/>
              </a:rPr>
            </a:br>
            <a:br>
              <a:rPr lang="tr-TR" sz="2400" b="1" dirty="0">
                <a:latin typeface="Times New Roman" panose="02020603050405020304" pitchFamily="18" charset="0"/>
                <a:cs typeface="Times New Roman" panose="02020603050405020304" pitchFamily="18" charset="0"/>
              </a:rPr>
            </a:br>
            <a:r>
              <a:rPr lang="tr-TR" sz="2400" b="1" dirty="0">
                <a:solidFill>
                  <a:srgbClr val="FF000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www.msu.edu.tr</a:t>
            </a:r>
            <a:br>
              <a:rPr lang="tr-TR" sz="2400" b="1" dirty="0">
                <a:latin typeface="Times New Roman" panose="02020603050405020304" pitchFamily="18" charset="0"/>
                <a:cs typeface="Times New Roman" panose="02020603050405020304" pitchFamily="18" charset="0"/>
              </a:rPr>
            </a:br>
            <a:br>
              <a:rPr lang="tr-TR" sz="2400" b="1" dirty="0">
                <a:latin typeface="Times New Roman" panose="02020603050405020304" pitchFamily="18" charset="0"/>
                <a:cs typeface="Times New Roman" panose="02020603050405020304" pitchFamily="18" charset="0"/>
              </a:rPr>
            </a:br>
            <a:r>
              <a:rPr lang="tr-TR" sz="2400" b="1" dirty="0">
                <a:latin typeface="Times New Roman" panose="02020603050405020304" pitchFamily="18" charset="0"/>
                <a:cs typeface="Times New Roman" panose="02020603050405020304" pitchFamily="18" charset="0"/>
              </a:rPr>
              <a:t>ADRESİNDE ÖĞRENCİ TEMİNİ BUTONUNU TIKLAYABİLİR ve SOSYAL MEDYA HESAPLARIMIZI TAKİP EDEBİLİRSİNİZ.</a:t>
            </a:r>
          </a:p>
        </p:txBody>
      </p:sp>
      <p:pic>
        <p:nvPicPr>
          <p:cNvPr id="6" name="Picture 5" descr="A picture containing indoor, black&#10;&#10;Description automatically generated">
            <a:extLst>
              <a:ext uri="{FF2B5EF4-FFF2-40B4-BE49-F238E27FC236}">
                <a16:creationId xmlns:a16="http://schemas.microsoft.com/office/drawing/2014/main" id="{11C1AD4D-2100-254B-8937-3A04C3981E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9896" y="4725144"/>
            <a:ext cx="1778000" cy="1778000"/>
          </a:xfrm>
          <a:prstGeom prst="rect">
            <a:avLst/>
          </a:prstGeom>
        </p:spPr>
      </p:pic>
      <p:sp>
        <p:nvSpPr>
          <p:cNvPr id="3" name="Slayt Numarası Yer Tutucusu 2"/>
          <p:cNvSpPr>
            <a:spLocks noGrp="1"/>
          </p:cNvSpPr>
          <p:nvPr>
            <p:ph type="sldNum" sz="quarter" idx="12"/>
          </p:nvPr>
        </p:nvSpPr>
        <p:spPr/>
        <p:txBody>
          <a:bodyPr/>
          <a:lstStyle/>
          <a:p>
            <a:fld id="{F7088E0E-A46C-4B60-BAD9-5A7B04E633F8}" type="slidenum">
              <a:rPr lang="tr-TR" smtClean="0"/>
              <a:t>2</a:t>
            </a:fld>
            <a:endParaRPr lang="tr-TR"/>
          </a:p>
        </p:txBody>
      </p:sp>
    </p:spTree>
    <p:extLst>
      <p:ext uri="{BB962C8B-B14F-4D97-AF65-F5344CB8AC3E}">
        <p14:creationId xmlns:p14="http://schemas.microsoft.com/office/powerpoint/2010/main" val="2371099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a16="http://schemas.microsoft.com/office/drawing/2014/main" id="{0F4E64DC-10A9-824A-A813-9CB3224D23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8" name="Metin kutusu 6">
            <a:extLst>
              <a:ext uri="{FF2B5EF4-FFF2-40B4-BE49-F238E27FC236}">
                <a16:creationId xmlns:a16="http://schemas.microsoft.com/office/drawing/2014/main" id="{05988A93-C907-8A49-8E0E-67EA9F27D106}"/>
              </a:ext>
            </a:extLst>
          </p:cNvPr>
          <p:cNvSpPr txBox="1"/>
          <p:nvPr/>
        </p:nvSpPr>
        <p:spPr>
          <a:xfrm>
            <a:off x="1331640" y="1063461"/>
            <a:ext cx="6937654" cy="738664"/>
          </a:xfrm>
          <a:prstGeom prst="rect">
            <a:avLst/>
          </a:prstGeom>
          <a:noFill/>
          <a:ln>
            <a:noFill/>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tr-TR" sz="4200" b="1" kern="0" dirty="0">
                <a:ln w="19050">
                  <a:noFill/>
                </a:ln>
                <a:solidFill>
                  <a:srgbClr val="FF0000"/>
                </a:solidFill>
                <a:latin typeface="Times New Roman" panose="02020603050405020304" pitchFamily="18" charset="0"/>
                <a:cs typeface="Times New Roman" panose="02020603050405020304" pitchFamily="18" charset="0"/>
              </a:rPr>
              <a:t>DİKKAT!</a:t>
            </a:r>
            <a:endParaRPr kumimoji="0" lang="tr-TR" sz="4200" b="1" u="none" strike="noStrike" kern="0" cap="none" spc="0" normalizeH="0" baseline="0" noProof="0" dirty="0">
              <a:ln w="19050">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611560" y="2562169"/>
            <a:ext cx="7920880" cy="3888432"/>
          </a:xfrm>
        </p:spPr>
        <p:txBody>
          <a:bodyPr>
            <a:normAutofit/>
          </a:bodyPr>
          <a:lstStyle/>
          <a:p>
            <a:pPr algn="just">
              <a:lnSpc>
                <a:spcPts val="4240"/>
              </a:lnSpc>
            </a:pPr>
            <a:r>
              <a:rPr lang="tr-TR" dirty="0">
                <a:solidFill>
                  <a:schemeClr val="tx1"/>
                </a:solidFill>
                <a:latin typeface="Times New Roman" panose="02020603050405020304" pitchFamily="18" charset="0"/>
                <a:cs typeface="Times New Roman" panose="02020603050405020304" pitchFamily="18" charset="0"/>
              </a:rPr>
              <a:t>Belirtilen koşullarda </a:t>
            </a:r>
            <a:r>
              <a:rPr lang="tr-TR" b="1" dirty="0">
                <a:solidFill>
                  <a:srgbClr val="FF0000"/>
                </a:solidFill>
                <a:latin typeface="Times New Roman" panose="02020603050405020304" pitchFamily="18" charset="0"/>
                <a:cs typeface="Times New Roman" panose="02020603050405020304" pitchFamily="18" charset="0"/>
              </a:rPr>
              <a:t>YKS başvurularını yapmayan adayların</a:t>
            </a:r>
            <a:r>
              <a:rPr lang="tr-TR" dirty="0">
                <a:solidFill>
                  <a:srgbClr val="FF0000"/>
                </a:solidFill>
                <a:latin typeface="Times New Roman" panose="02020603050405020304" pitchFamily="18" charset="0"/>
                <a:cs typeface="Times New Roman" panose="02020603050405020304" pitchFamily="18" charset="0"/>
              </a:rPr>
              <a:t> </a:t>
            </a:r>
            <a:r>
              <a:rPr lang="tr-TR" dirty="0">
                <a:solidFill>
                  <a:schemeClr val="tx1"/>
                </a:solidFill>
                <a:latin typeface="Times New Roman" panose="02020603050405020304" pitchFamily="18" charset="0"/>
                <a:cs typeface="Times New Roman" panose="02020603050405020304" pitchFamily="18" charset="0"/>
              </a:rPr>
              <a:t>2’nci seçim aşamalarına tercih işlemleri sistem tarafından </a:t>
            </a:r>
            <a:r>
              <a:rPr lang="tr-TR" u="sng" dirty="0">
                <a:solidFill>
                  <a:schemeClr val="tx1"/>
                </a:solidFill>
                <a:latin typeface="Times New Roman" panose="02020603050405020304" pitchFamily="18" charset="0"/>
                <a:cs typeface="Times New Roman" panose="02020603050405020304" pitchFamily="18" charset="0"/>
              </a:rPr>
              <a:t>engellenecektir.</a:t>
            </a:r>
          </a:p>
        </p:txBody>
      </p:sp>
      <p:sp>
        <p:nvSpPr>
          <p:cNvPr id="2" name="Slayt Numarası Yer Tutucusu 1"/>
          <p:cNvSpPr>
            <a:spLocks noGrp="1"/>
          </p:cNvSpPr>
          <p:nvPr>
            <p:ph type="sldNum" sz="quarter" idx="12"/>
          </p:nvPr>
        </p:nvSpPr>
        <p:spPr/>
        <p:txBody>
          <a:bodyPr/>
          <a:lstStyle/>
          <a:p>
            <a:fld id="{F7088E0E-A46C-4B60-BAD9-5A7B04E633F8}" type="slidenum">
              <a:rPr lang="tr-TR" smtClean="0"/>
              <a:t>20</a:t>
            </a:fld>
            <a:endParaRPr lang="tr-TR"/>
          </a:p>
        </p:txBody>
      </p:sp>
    </p:spTree>
    <p:extLst>
      <p:ext uri="{BB962C8B-B14F-4D97-AF65-F5344CB8AC3E}">
        <p14:creationId xmlns:p14="http://schemas.microsoft.com/office/powerpoint/2010/main" val="178775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5">
            <a:extLst>
              <a:ext uri="{FF2B5EF4-FFF2-40B4-BE49-F238E27FC236}">
                <a16:creationId xmlns:a16="http://schemas.microsoft.com/office/drawing/2014/main" id="{92543578-6887-CC43-BD76-09AE824731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3" name="Alt Başlık 2"/>
          <p:cNvSpPr>
            <a:spLocks noGrp="1"/>
          </p:cNvSpPr>
          <p:nvPr>
            <p:ph type="subTitle" idx="1"/>
          </p:nvPr>
        </p:nvSpPr>
        <p:spPr>
          <a:xfrm>
            <a:off x="251520" y="2564904"/>
            <a:ext cx="8640960" cy="3168352"/>
          </a:xfrm>
        </p:spPr>
        <p:txBody>
          <a:bodyPr>
            <a:normAutofit/>
          </a:bodyPr>
          <a:lstStyle/>
          <a:p>
            <a:r>
              <a:rPr lang="tr-TR" sz="2800" b="1" dirty="0">
                <a:solidFill>
                  <a:schemeClr val="tx1"/>
                </a:solidFill>
                <a:latin typeface="Times New Roman" panose="02020603050405020304" pitchFamily="18" charset="0"/>
                <a:cs typeface="Times New Roman" panose="02020603050405020304" pitchFamily="18" charset="0"/>
              </a:rPr>
              <a:t>2022-MSÜ HARP OKULLARI VE ASTSUBAY MESLEK YÜKSEKOKULU TERCİHLERİ</a:t>
            </a:r>
          </a:p>
          <a:p>
            <a:r>
              <a:rPr lang="tr-TR" sz="2200" b="1" u="sng" dirty="0">
                <a:solidFill>
                  <a:schemeClr val="tx1"/>
                </a:solidFill>
                <a:latin typeface="Times New Roman" panose="02020603050405020304" pitchFamily="18" charset="0"/>
                <a:cs typeface="Times New Roman" panose="02020603050405020304" pitchFamily="18" charset="0"/>
              </a:rPr>
              <a:t>müteakip süreçte ilan edilecek olan tarih aralığında</a:t>
            </a:r>
          </a:p>
          <a:p>
            <a:r>
              <a:rPr lang="tr-TR" dirty="0">
                <a:solidFill>
                  <a:schemeClr val="tx1"/>
                </a:solidFill>
                <a:latin typeface="Times New Roman" panose="02020603050405020304" pitchFamily="18" charset="0"/>
                <a:cs typeface="Times New Roman" panose="02020603050405020304" pitchFamily="18" charset="0"/>
                <a:hlinkClick r:id="rId4"/>
              </a:rPr>
              <a:t>https://www.personeltemin.msb.gov.tr</a:t>
            </a:r>
            <a:br>
              <a:rPr lang="tr-TR" sz="3000" dirty="0">
                <a:solidFill>
                  <a:schemeClr val="tx1"/>
                </a:solidFill>
                <a:latin typeface="Times New Roman" panose="02020603050405020304" pitchFamily="18" charset="0"/>
                <a:cs typeface="Times New Roman" panose="02020603050405020304" pitchFamily="18" charset="0"/>
              </a:rPr>
            </a:br>
            <a:r>
              <a:rPr lang="tr-TR" sz="3000" dirty="0">
                <a:solidFill>
                  <a:schemeClr val="tx1"/>
                </a:solidFill>
                <a:latin typeface="Times New Roman" panose="02020603050405020304" pitchFamily="18" charset="0"/>
                <a:cs typeface="Times New Roman" panose="02020603050405020304" pitchFamily="18" charset="0"/>
              </a:rPr>
              <a:t>adresi üzerinden alınacaktır.</a:t>
            </a:r>
          </a:p>
        </p:txBody>
      </p:sp>
      <p:sp>
        <p:nvSpPr>
          <p:cNvPr id="7" name="Metin kutusu 1">
            <a:extLst>
              <a:ext uri="{FF2B5EF4-FFF2-40B4-BE49-F238E27FC236}">
                <a16:creationId xmlns:a16="http://schemas.microsoft.com/office/drawing/2014/main" id="{75E684E3-4BEC-4844-83A1-BC3CF9292677}"/>
              </a:ext>
            </a:extLst>
          </p:cNvPr>
          <p:cNvSpPr txBox="1"/>
          <p:nvPr/>
        </p:nvSpPr>
        <p:spPr>
          <a:xfrm>
            <a:off x="1691680" y="667602"/>
            <a:ext cx="6937654" cy="1072217"/>
          </a:xfrm>
          <a:prstGeom prst="rect">
            <a:avLst/>
          </a:prstGeom>
          <a:noFill/>
          <a:effectLst/>
        </p:spPr>
        <p:txBody>
          <a:bodyPr wrap="square" rtlCol="0">
            <a:spAutoFit/>
          </a:bodyPr>
          <a:lstStyle/>
          <a:p>
            <a:pPr algn="ctr">
              <a:lnSpc>
                <a:spcPts val="3860"/>
              </a:lnSpc>
              <a:defRPr/>
            </a:pPr>
            <a:r>
              <a:rPr lang="tr-TR" sz="3200" b="1" i="0" dirty="0">
                <a:latin typeface="Times New Roman" panose="02020603050405020304" pitchFamily="18" charset="0"/>
                <a:cs typeface="Times New Roman" panose="02020603050405020304" pitchFamily="18" charset="0"/>
              </a:rPr>
              <a:t>2022-MSÜ</a:t>
            </a:r>
          </a:p>
          <a:p>
            <a:pPr algn="ctr">
              <a:lnSpc>
                <a:spcPts val="3860"/>
              </a:lnSpc>
              <a:defRPr/>
            </a:pPr>
            <a:r>
              <a:rPr lang="tr-TR" sz="3200" b="1" i="0" dirty="0">
                <a:solidFill>
                  <a:srgbClr val="FF0000"/>
                </a:solidFill>
                <a:latin typeface="Times New Roman" panose="02020603050405020304" pitchFamily="18" charset="0"/>
                <a:cs typeface="Times New Roman" panose="02020603050405020304" pitchFamily="18" charset="0"/>
              </a:rPr>
              <a:t>TERCİH İŞLEMLERİ</a:t>
            </a:r>
          </a:p>
        </p:txBody>
      </p:sp>
      <p:sp>
        <p:nvSpPr>
          <p:cNvPr id="2" name="Slayt Numarası Yer Tutucusu 1"/>
          <p:cNvSpPr>
            <a:spLocks noGrp="1"/>
          </p:cNvSpPr>
          <p:nvPr>
            <p:ph type="sldNum" sz="quarter" idx="12"/>
          </p:nvPr>
        </p:nvSpPr>
        <p:spPr/>
        <p:txBody>
          <a:bodyPr/>
          <a:lstStyle/>
          <a:p>
            <a:fld id="{F7088E0E-A46C-4B60-BAD9-5A7B04E633F8}" type="slidenum">
              <a:rPr lang="tr-TR" smtClean="0"/>
              <a:t>21</a:t>
            </a:fld>
            <a:endParaRPr lang="tr-TR"/>
          </a:p>
        </p:txBody>
      </p:sp>
    </p:spTree>
    <p:extLst>
      <p:ext uri="{BB962C8B-B14F-4D97-AF65-F5344CB8AC3E}">
        <p14:creationId xmlns:p14="http://schemas.microsoft.com/office/powerpoint/2010/main" val="901022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5">
            <a:extLst>
              <a:ext uri="{FF2B5EF4-FFF2-40B4-BE49-F238E27FC236}">
                <a16:creationId xmlns:a16="http://schemas.microsoft.com/office/drawing/2014/main" id="{DD5BB19C-8729-304A-942D-9A49371849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13" name="Metin kutusu 1">
            <a:extLst>
              <a:ext uri="{FF2B5EF4-FFF2-40B4-BE49-F238E27FC236}">
                <a16:creationId xmlns:a16="http://schemas.microsoft.com/office/drawing/2014/main" id="{C0572A2F-4169-9546-B040-529D84A9F984}"/>
              </a:ext>
            </a:extLst>
          </p:cNvPr>
          <p:cNvSpPr txBox="1"/>
          <p:nvPr/>
        </p:nvSpPr>
        <p:spPr>
          <a:xfrm>
            <a:off x="1691680" y="667602"/>
            <a:ext cx="6937654" cy="1072217"/>
          </a:xfrm>
          <a:prstGeom prst="rect">
            <a:avLst/>
          </a:prstGeom>
          <a:noFill/>
          <a:effectLst/>
        </p:spPr>
        <p:txBody>
          <a:bodyPr wrap="square" rtlCol="0">
            <a:spAutoFit/>
          </a:bodyPr>
          <a:lstStyle/>
          <a:p>
            <a:pPr algn="ctr">
              <a:lnSpc>
                <a:spcPts val="3860"/>
              </a:lnSpc>
              <a:defRPr/>
            </a:pPr>
            <a:r>
              <a:rPr lang="tr-TR" sz="3200" b="1" i="0" dirty="0">
                <a:latin typeface="Times New Roman" panose="02020603050405020304" pitchFamily="18" charset="0"/>
                <a:cs typeface="Times New Roman" panose="02020603050405020304" pitchFamily="18" charset="0"/>
              </a:rPr>
              <a:t>2022-MSÜ</a:t>
            </a:r>
          </a:p>
          <a:p>
            <a:pPr algn="ctr">
              <a:lnSpc>
                <a:spcPts val="3860"/>
              </a:lnSpc>
              <a:defRPr/>
            </a:pPr>
            <a:r>
              <a:rPr lang="tr-TR" sz="3200" b="1" i="0" dirty="0">
                <a:solidFill>
                  <a:srgbClr val="FF0000"/>
                </a:solidFill>
                <a:latin typeface="Times New Roman" panose="02020603050405020304" pitchFamily="18" charset="0"/>
                <a:cs typeface="Times New Roman" panose="02020603050405020304" pitchFamily="18" charset="0"/>
              </a:rPr>
              <a:t>TERCİH İŞLEMLERİ</a:t>
            </a:r>
          </a:p>
        </p:txBody>
      </p:sp>
      <p:sp>
        <p:nvSpPr>
          <p:cNvPr id="2" name="Metin kutusu 1"/>
          <p:cNvSpPr txBox="1"/>
          <p:nvPr/>
        </p:nvSpPr>
        <p:spPr>
          <a:xfrm>
            <a:off x="558973" y="1948938"/>
            <a:ext cx="7955582" cy="707886"/>
          </a:xfrm>
          <a:prstGeom prst="rect">
            <a:avLst/>
          </a:prstGeom>
          <a:noFill/>
        </p:spPr>
        <p:txBody>
          <a:bodyPr wrap="square" rtlCol="0">
            <a:spAutoFit/>
          </a:bodyPr>
          <a:lstStyle>
            <a:defPPr>
              <a:defRPr lang="tr-TR"/>
            </a:defPPr>
            <a:lvl1pPr algn="just">
              <a:buFont typeface="Wingdings" pitchFamily="2" charset="2"/>
              <a:buChar char="Ø"/>
              <a:defRPr sz="2000">
                <a:latin typeface="Times New Roman" pitchFamily="18" charset="0"/>
                <a:cs typeface="Times New Roman" pitchFamily="18" charset="0"/>
              </a:defRPr>
            </a:lvl1pPr>
          </a:lstStyle>
          <a:p>
            <a:pPr marL="0" marR="0" lvl="0" indent="0" algn="just" defTabSz="914400" rtl="0" eaLnBrk="1" fontAlgn="auto" latinLnBrk="0" hangingPunct="1">
              <a:lnSpc>
                <a:spcPct val="100000"/>
              </a:lnSpc>
              <a:spcBef>
                <a:spcPts val="0"/>
              </a:spcBef>
              <a:spcAft>
                <a:spcPts val="0"/>
              </a:spcAft>
              <a:buClrTx/>
              <a:buSzTx/>
              <a:buFont typeface="Wingdings" pitchFamily="2" charset="2"/>
              <a:buNone/>
              <a:tabLst/>
              <a:defRPr/>
            </a:pPr>
            <a:r>
              <a:rPr kumimoji="0" lang="tr-TR" b="1" u="none" strike="noStrike" kern="1200" cap="none" spc="0" normalizeH="0" baseline="0" noProof="0" dirty="0">
                <a:ln>
                  <a:noFill/>
                </a:ln>
                <a:solidFill>
                  <a:schemeClr val="bg1"/>
                </a:solidFill>
                <a:effectLst/>
                <a:uLnTx/>
                <a:uFillTx/>
              </a:rPr>
              <a:t>	</a:t>
            </a:r>
            <a:r>
              <a:rPr kumimoji="0" lang="tr-TR" b="1" u="none" strike="noStrike" kern="1200" cap="none" spc="0" normalizeH="0" baseline="0" noProof="0" dirty="0">
                <a:ln>
                  <a:noFill/>
                </a:ln>
                <a:effectLst/>
                <a:uLnTx/>
                <a:uFillTx/>
              </a:rPr>
              <a:t>2022 yılında MSÜ Sınavına katılan adaylar tercih döneminde MSB Personel Temin web sitesinden aşağıdaki,</a:t>
            </a:r>
          </a:p>
        </p:txBody>
      </p:sp>
      <p:sp>
        <p:nvSpPr>
          <p:cNvPr id="9" name="Metin kutusu 8">
            <a:extLst>
              <a:ext uri="{FF2B5EF4-FFF2-40B4-BE49-F238E27FC236}">
                <a16:creationId xmlns:a16="http://schemas.microsoft.com/office/drawing/2014/main" id="{E0427AF8-B781-4452-B946-779C773BC20A}"/>
              </a:ext>
            </a:extLst>
          </p:cNvPr>
          <p:cNvSpPr txBox="1"/>
          <p:nvPr/>
        </p:nvSpPr>
        <p:spPr>
          <a:xfrm>
            <a:off x="1893257" y="5937795"/>
            <a:ext cx="540385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400" b="1" dirty="0">
                <a:latin typeface="Times New Roman" panose="02020603050405020304" pitchFamily="18" charset="0"/>
                <a:cs typeface="Times New Roman" panose="02020603050405020304" pitchFamily="18" charset="0"/>
              </a:rPr>
              <a:t>o</a:t>
            </a:r>
            <a:r>
              <a:rPr kumimoji="0" lang="tr-TR" sz="24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kul tercihlerinde bulunabileceklerdir...</a:t>
            </a:r>
          </a:p>
        </p:txBody>
      </p:sp>
      <p:sp>
        <p:nvSpPr>
          <p:cNvPr id="3" name="Round Diagonal Corner Rectangle 2">
            <a:extLst>
              <a:ext uri="{FF2B5EF4-FFF2-40B4-BE49-F238E27FC236}">
                <a16:creationId xmlns:a16="http://schemas.microsoft.com/office/drawing/2014/main" id="{F8148338-688E-A749-B84D-D1B03E17F232}"/>
              </a:ext>
            </a:extLst>
          </p:cNvPr>
          <p:cNvSpPr/>
          <p:nvPr/>
        </p:nvSpPr>
        <p:spPr>
          <a:xfrm>
            <a:off x="755576" y="2674667"/>
            <a:ext cx="4010744" cy="3141310"/>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b="1" dirty="0">
                <a:solidFill>
                  <a:srgbClr val="C00000"/>
                </a:solidFill>
                <a:latin typeface="Times New Roman" panose="02020603050405020304" pitchFamily="18" charset="0"/>
                <a:cs typeface="Times New Roman" panose="02020603050405020304" pitchFamily="18" charset="0"/>
              </a:rPr>
              <a:t>HARP OKULLARI İÇİN,</a:t>
            </a:r>
          </a:p>
          <a:p>
            <a:pPr lvl="0">
              <a:defRPr/>
            </a:pPr>
            <a:endParaRPr lang="tr-TR" b="1" dirty="0">
              <a:solidFill>
                <a:prstClr val="black"/>
              </a:solidFill>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Ø"/>
              <a:defRPr/>
            </a:pPr>
            <a:r>
              <a:rPr lang="tr-TR" b="1" dirty="0">
                <a:solidFill>
                  <a:prstClr val="black"/>
                </a:solidFill>
                <a:latin typeface="Times New Roman" panose="02020603050405020304" pitchFamily="18" charset="0"/>
                <a:cs typeface="Times New Roman" panose="02020603050405020304" pitchFamily="18" charset="0"/>
              </a:rPr>
              <a:t>Kara Harp Okulu Sayısal</a:t>
            </a:r>
          </a:p>
          <a:p>
            <a:pPr marL="342900" lvl="0" indent="-342900">
              <a:buFont typeface="Wingdings" panose="05000000000000000000" pitchFamily="2" charset="2"/>
              <a:buChar char="Ø"/>
              <a:defRPr/>
            </a:pPr>
            <a:r>
              <a:rPr lang="tr-TR" b="1" dirty="0">
                <a:solidFill>
                  <a:prstClr val="black"/>
                </a:solidFill>
                <a:latin typeface="Times New Roman" panose="02020603050405020304" pitchFamily="18" charset="0"/>
                <a:cs typeface="Times New Roman" panose="02020603050405020304" pitchFamily="18" charset="0"/>
              </a:rPr>
              <a:t>Kara Harp Okulu Eşit Ağırlık</a:t>
            </a:r>
          </a:p>
          <a:p>
            <a:pPr marL="342900" lvl="0" indent="-342900">
              <a:buFont typeface="Wingdings" panose="05000000000000000000" pitchFamily="2" charset="2"/>
              <a:buChar char="Ø"/>
              <a:defRPr/>
            </a:pPr>
            <a:r>
              <a:rPr lang="tr-TR" b="1" dirty="0">
                <a:solidFill>
                  <a:prstClr val="black"/>
                </a:solidFill>
                <a:latin typeface="Times New Roman" panose="02020603050405020304" pitchFamily="18" charset="0"/>
                <a:cs typeface="Times New Roman" panose="02020603050405020304" pitchFamily="18" charset="0"/>
              </a:rPr>
              <a:t>Kara Harp Okulu Sözel</a:t>
            </a:r>
          </a:p>
          <a:p>
            <a:pPr marL="342900" lvl="0" indent="-342900">
              <a:buFont typeface="Wingdings" panose="05000000000000000000" pitchFamily="2" charset="2"/>
              <a:buChar char="Ø"/>
              <a:defRPr/>
            </a:pPr>
            <a:r>
              <a:rPr lang="tr-TR" b="1" dirty="0">
                <a:solidFill>
                  <a:prstClr val="black"/>
                </a:solidFill>
                <a:latin typeface="Times New Roman" panose="02020603050405020304" pitchFamily="18" charset="0"/>
                <a:cs typeface="Times New Roman" panose="02020603050405020304" pitchFamily="18" charset="0"/>
              </a:rPr>
              <a:t>Deniz Harp Okulu Sayısal</a:t>
            </a:r>
          </a:p>
          <a:p>
            <a:pPr marL="342900" lvl="0" indent="-342900">
              <a:buFont typeface="Wingdings" panose="05000000000000000000" pitchFamily="2" charset="2"/>
              <a:buChar char="Ø"/>
              <a:defRPr/>
            </a:pPr>
            <a:r>
              <a:rPr lang="tr-TR" b="1" dirty="0">
                <a:solidFill>
                  <a:prstClr val="black"/>
                </a:solidFill>
                <a:latin typeface="Times New Roman" panose="02020603050405020304" pitchFamily="18" charset="0"/>
                <a:cs typeface="Times New Roman" panose="02020603050405020304" pitchFamily="18" charset="0"/>
              </a:rPr>
              <a:t>Hava Harp Okulu Sayısal</a:t>
            </a:r>
          </a:p>
          <a:p>
            <a:pPr marL="342900" lvl="0" indent="-342900">
              <a:buFont typeface="Wingdings" panose="05000000000000000000" pitchFamily="2" charset="2"/>
              <a:buChar char="Ø"/>
              <a:defRPr/>
            </a:pPr>
            <a:r>
              <a:rPr lang="tr-TR" b="1" dirty="0">
                <a:solidFill>
                  <a:prstClr val="black"/>
                </a:solidFill>
                <a:latin typeface="Times New Roman" panose="02020603050405020304" pitchFamily="18" charset="0"/>
                <a:cs typeface="Times New Roman" panose="02020603050405020304" pitchFamily="18" charset="0"/>
              </a:rPr>
              <a:t>Hava İstihkam (EVET-HAYIR)</a:t>
            </a:r>
          </a:p>
          <a:p>
            <a:pPr marL="342900" lvl="0" indent="-342900">
              <a:buFont typeface="Wingdings" panose="05000000000000000000" pitchFamily="2" charset="2"/>
              <a:buChar char="Ø"/>
              <a:defRPr/>
            </a:pPr>
            <a:r>
              <a:rPr lang="tr-TR" b="1" dirty="0">
                <a:solidFill>
                  <a:prstClr val="black"/>
                </a:solidFill>
                <a:latin typeface="Times New Roman" panose="02020603050405020304" pitchFamily="18" charset="0"/>
                <a:cs typeface="Times New Roman" panose="02020603050405020304" pitchFamily="18" charset="0"/>
              </a:rPr>
              <a:t>Sahil Güvenlik Sayısal</a:t>
            </a:r>
          </a:p>
          <a:p>
            <a:endParaRPr lang="en-TR" dirty="0">
              <a:latin typeface="Times New Roman" panose="02020603050405020304" pitchFamily="18" charset="0"/>
              <a:cs typeface="Times New Roman" panose="02020603050405020304" pitchFamily="18" charset="0"/>
            </a:endParaRPr>
          </a:p>
        </p:txBody>
      </p:sp>
      <p:sp>
        <p:nvSpPr>
          <p:cNvPr id="14" name="Round Diagonal Corner Rectangle 13">
            <a:extLst>
              <a:ext uri="{FF2B5EF4-FFF2-40B4-BE49-F238E27FC236}">
                <a16:creationId xmlns:a16="http://schemas.microsoft.com/office/drawing/2014/main" id="{E0D5366B-174F-0648-B14A-F734B2D3CD27}"/>
              </a:ext>
            </a:extLst>
          </p:cNvPr>
          <p:cNvSpPr/>
          <p:nvPr/>
        </p:nvSpPr>
        <p:spPr>
          <a:xfrm>
            <a:off x="5292080" y="2674667"/>
            <a:ext cx="3096344" cy="3141310"/>
          </a:xfrm>
          <a:prstGeom prst="round2Diag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endParaRPr lang="tr-TR" sz="1200" b="1" dirty="0">
              <a:solidFill>
                <a:prstClr val="black"/>
              </a:solidFill>
              <a:latin typeface="Times New Roman" panose="02020603050405020304" pitchFamily="18" charset="0"/>
              <a:cs typeface="Times New Roman" panose="02020603050405020304" pitchFamily="18" charset="0"/>
            </a:endParaRPr>
          </a:p>
          <a:p>
            <a:pPr lvl="0" algn="ctr">
              <a:defRPr/>
            </a:pPr>
            <a:r>
              <a:rPr lang="tr-TR" b="1" dirty="0">
                <a:solidFill>
                  <a:srgbClr val="C00000"/>
                </a:solidFill>
                <a:latin typeface="Times New Roman" panose="02020603050405020304" pitchFamily="18" charset="0"/>
                <a:cs typeface="Times New Roman" panose="02020603050405020304" pitchFamily="18" charset="0"/>
              </a:rPr>
              <a:t>ASTSUBAY MYO İÇİN,</a:t>
            </a:r>
          </a:p>
          <a:p>
            <a:pPr lvl="0" algn="ctr">
              <a:defRPr/>
            </a:pPr>
            <a:endParaRPr lang="tr-TR" b="1" dirty="0">
              <a:solidFill>
                <a:prstClr val="black"/>
              </a:solidFill>
              <a:latin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Ø"/>
              <a:defRPr/>
            </a:pPr>
            <a:r>
              <a:rPr lang="tr-TR" b="1" dirty="0">
                <a:solidFill>
                  <a:prstClr val="black"/>
                </a:solidFill>
                <a:latin typeface="Times New Roman" panose="02020603050405020304" pitchFamily="18" charset="0"/>
                <a:cs typeface="Times New Roman" panose="02020603050405020304" pitchFamily="18" charset="0"/>
              </a:rPr>
              <a:t>Kara Asb. MYO</a:t>
            </a:r>
          </a:p>
          <a:p>
            <a:pPr marL="342900" lvl="0" indent="-342900" algn="just">
              <a:buFont typeface="Wingdings" panose="05000000000000000000" pitchFamily="2" charset="2"/>
              <a:buChar char="Ø"/>
              <a:defRPr/>
            </a:pPr>
            <a:r>
              <a:rPr lang="tr-TR" b="1" dirty="0">
                <a:solidFill>
                  <a:prstClr val="black"/>
                </a:solidFill>
                <a:latin typeface="Times New Roman" panose="02020603050405020304" pitchFamily="18" charset="0"/>
                <a:cs typeface="Times New Roman" panose="02020603050405020304" pitchFamily="18" charset="0"/>
              </a:rPr>
              <a:t>Deniz </a:t>
            </a:r>
            <a:r>
              <a:rPr lang="tr-TR" b="1" dirty="0" err="1">
                <a:solidFill>
                  <a:prstClr val="black"/>
                </a:solidFill>
                <a:latin typeface="Times New Roman" panose="02020603050405020304" pitchFamily="18" charset="0"/>
                <a:cs typeface="Times New Roman" panose="02020603050405020304" pitchFamily="18" charset="0"/>
              </a:rPr>
              <a:t>Asb.MYO</a:t>
            </a:r>
            <a:endParaRPr lang="tr-TR" b="1" dirty="0">
              <a:solidFill>
                <a:prstClr val="black"/>
              </a:solidFill>
              <a:latin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Ø"/>
              <a:defRPr/>
            </a:pPr>
            <a:r>
              <a:rPr lang="tr-TR" b="1" dirty="0">
                <a:solidFill>
                  <a:prstClr val="black"/>
                </a:solidFill>
                <a:latin typeface="Times New Roman" panose="02020603050405020304" pitchFamily="18" charset="0"/>
                <a:cs typeface="Times New Roman" panose="02020603050405020304" pitchFamily="18" charset="0"/>
              </a:rPr>
              <a:t>Hava </a:t>
            </a:r>
            <a:r>
              <a:rPr lang="tr-TR" b="1" dirty="0" err="1">
                <a:solidFill>
                  <a:prstClr val="black"/>
                </a:solidFill>
                <a:latin typeface="Times New Roman" panose="02020603050405020304" pitchFamily="18" charset="0"/>
                <a:cs typeface="Times New Roman" panose="02020603050405020304" pitchFamily="18" charset="0"/>
              </a:rPr>
              <a:t>Asb.MYO</a:t>
            </a:r>
            <a:endParaRPr lang="tr-TR" b="1" dirty="0">
              <a:solidFill>
                <a:prstClr val="black"/>
              </a:solidFill>
              <a:latin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Ø"/>
              <a:defRPr/>
            </a:pPr>
            <a:r>
              <a:rPr lang="tr-TR" b="1" dirty="0">
                <a:solidFill>
                  <a:prstClr val="black"/>
                </a:solidFill>
                <a:latin typeface="Times New Roman" panose="02020603050405020304" pitchFamily="18" charset="0"/>
                <a:cs typeface="Times New Roman" panose="02020603050405020304" pitchFamily="18" charset="0"/>
              </a:rPr>
              <a:t>Bando </a:t>
            </a:r>
            <a:r>
              <a:rPr lang="tr-TR" b="1" dirty="0" err="1">
                <a:solidFill>
                  <a:prstClr val="black"/>
                </a:solidFill>
                <a:latin typeface="Times New Roman" panose="02020603050405020304" pitchFamily="18" charset="0"/>
                <a:cs typeface="Times New Roman" panose="02020603050405020304" pitchFamily="18" charset="0"/>
              </a:rPr>
              <a:t>Asb.MYO</a:t>
            </a:r>
            <a:endParaRPr lang="tr-TR" b="1" dirty="0">
              <a:solidFill>
                <a:prstClr val="black"/>
              </a:solidFill>
              <a:latin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Ø"/>
              <a:defRPr/>
            </a:pPr>
            <a:r>
              <a:rPr lang="tr-TR" b="1" dirty="0">
                <a:solidFill>
                  <a:prstClr val="black"/>
                </a:solidFill>
                <a:latin typeface="Times New Roman" panose="02020603050405020304" pitchFamily="18" charset="0"/>
                <a:cs typeface="Times New Roman" panose="02020603050405020304" pitchFamily="18" charset="0"/>
              </a:rPr>
              <a:t>Sahil Güvenlik</a:t>
            </a:r>
          </a:p>
        </p:txBody>
      </p:sp>
      <p:sp>
        <p:nvSpPr>
          <p:cNvPr id="4" name="Slayt Numarası Yer Tutucusu 3"/>
          <p:cNvSpPr>
            <a:spLocks noGrp="1"/>
          </p:cNvSpPr>
          <p:nvPr>
            <p:ph type="sldNum" sz="quarter" idx="12"/>
          </p:nvPr>
        </p:nvSpPr>
        <p:spPr/>
        <p:txBody>
          <a:bodyPr/>
          <a:lstStyle/>
          <a:p>
            <a:fld id="{F7088E0E-A46C-4B60-BAD9-5A7B04E633F8}" type="slidenum">
              <a:rPr lang="tr-TR" smtClean="0"/>
              <a:t>22</a:t>
            </a:fld>
            <a:endParaRPr lang="tr-TR"/>
          </a:p>
        </p:txBody>
      </p:sp>
    </p:spTree>
    <p:extLst>
      <p:ext uri="{BB962C8B-B14F-4D97-AF65-F5344CB8AC3E}">
        <p14:creationId xmlns:p14="http://schemas.microsoft.com/office/powerpoint/2010/main" val="517523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a16="http://schemas.microsoft.com/office/drawing/2014/main" id="{6AD909C0-A637-4849-BCAB-17AF0024B3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8" name="Metin kutusu 1">
            <a:extLst>
              <a:ext uri="{FF2B5EF4-FFF2-40B4-BE49-F238E27FC236}">
                <a16:creationId xmlns:a16="http://schemas.microsoft.com/office/drawing/2014/main" id="{16F95C23-ABF0-9B44-BA3D-AE5A88C13728}"/>
              </a:ext>
            </a:extLst>
          </p:cNvPr>
          <p:cNvSpPr txBox="1"/>
          <p:nvPr/>
        </p:nvSpPr>
        <p:spPr>
          <a:xfrm>
            <a:off x="1691680" y="667602"/>
            <a:ext cx="6937654" cy="1572354"/>
          </a:xfrm>
          <a:prstGeom prst="rect">
            <a:avLst/>
          </a:prstGeom>
          <a:noFill/>
          <a:effectLst/>
        </p:spPr>
        <p:txBody>
          <a:bodyPr wrap="square" rtlCol="0">
            <a:spAutoFit/>
          </a:bodyPr>
          <a:lstStyle/>
          <a:p>
            <a:pPr algn="ctr">
              <a:lnSpc>
                <a:spcPts val="3860"/>
              </a:lnSpc>
              <a:defRPr/>
            </a:pPr>
            <a:r>
              <a:rPr lang="tr-TR" sz="3200" b="1" i="0" dirty="0">
                <a:latin typeface="Times New Roman" panose="02020603050405020304" pitchFamily="18" charset="0"/>
                <a:cs typeface="Times New Roman" panose="02020603050405020304" pitchFamily="18" charset="0"/>
              </a:rPr>
              <a:t>2022-MSÜ</a:t>
            </a:r>
          </a:p>
          <a:p>
            <a:pPr algn="ctr">
              <a:lnSpc>
                <a:spcPts val="3860"/>
              </a:lnSpc>
              <a:defRPr/>
            </a:pPr>
            <a:r>
              <a:rPr lang="tr-TR" sz="3200" b="1" i="0" dirty="0">
                <a:solidFill>
                  <a:srgbClr val="FF0000"/>
                </a:solidFill>
                <a:latin typeface="Times New Roman" panose="02020603050405020304" pitchFamily="18" charset="0"/>
                <a:cs typeface="Times New Roman" panose="02020603050405020304" pitchFamily="18" charset="0"/>
              </a:rPr>
              <a:t>TERCİH İŞLEMLERİNDE</a:t>
            </a:r>
          </a:p>
          <a:p>
            <a:pPr algn="ctr">
              <a:lnSpc>
                <a:spcPts val="3860"/>
              </a:lnSpc>
              <a:defRPr/>
            </a:pPr>
            <a:r>
              <a:rPr lang="tr-TR" sz="3200" b="1" dirty="0">
                <a:solidFill>
                  <a:srgbClr val="FF0000"/>
                </a:solidFill>
                <a:latin typeface="Times New Roman" panose="02020603050405020304" pitchFamily="18" charset="0"/>
                <a:cs typeface="Times New Roman" panose="02020603050405020304" pitchFamily="18" charset="0"/>
              </a:rPr>
              <a:t>TERCİH SIRASININ ÖNEMİ</a:t>
            </a:r>
            <a:endParaRPr lang="tr-TR" sz="3200" b="1" i="0" dirty="0">
              <a:solidFill>
                <a:srgbClr val="FF0000"/>
              </a:solidFill>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744966" y="2513801"/>
            <a:ext cx="7884368" cy="3722526"/>
          </a:xfrm>
        </p:spPr>
        <p:txBody>
          <a:bodyPr>
            <a:noAutofit/>
          </a:bodyPr>
          <a:lstStyle/>
          <a:p>
            <a:pPr algn="just"/>
            <a:r>
              <a:rPr lang="tr-TR" sz="2700" dirty="0">
                <a:solidFill>
                  <a:schemeClr val="tx1"/>
                </a:solidFill>
                <a:latin typeface="Times New Roman" panose="02020603050405020304" pitchFamily="18" charset="0"/>
                <a:cs typeface="Times New Roman" panose="02020603050405020304" pitchFamily="18" charset="0"/>
              </a:rPr>
              <a:t>Aday yerleştirme süreci boyunca adayların</a:t>
            </a:r>
            <a:br>
              <a:rPr lang="tr-TR" sz="2700" dirty="0">
                <a:solidFill>
                  <a:srgbClr val="002060"/>
                </a:solidFill>
                <a:latin typeface="Times New Roman" panose="02020603050405020304" pitchFamily="18" charset="0"/>
                <a:cs typeface="Times New Roman" panose="02020603050405020304" pitchFamily="18" charset="0"/>
              </a:rPr>
            </a:br>
            <a:r>
              <a:rPr lang="tr-TR" sz="2700" b="1" u="sng" dirty="0">
                <a:solidFill>
                  <a:srgbClr val="FF0000"/>
                </a:solidFill>
                <a:latin typeface="Times New Roman" panose="02020603050405020304" pitchFamily="18" charset="0"/>
                <a:cs typeface="Times New Roman" panose="02020603050405020304" pitchFamily="18" charset="0"/>
              </a:rPr>
              <a:t>tercih öncelikleri ve aday değerlendirme puanları (ADP)</a:t>
            </a:r>
            <a:r>
              <a:rPr lang="tr-TR" sz="2700" b="1" dirty="0">
                <a:solidFill>
                  <a:srgbClr val="FF0000"/>
                </a:solidFill>
                <a:latin typeface="Times New Roman" panose="02020603050405020304" pitchFamily="18" charset="0"/>
                <a:cs typeface="Times New Roman" panose="02020603050405020304" pitchFamily="18" charset="0"/>
              </a:rPr>
              <a:t> </a:t>
            </a:r>
            <a:r>
              <a:rPr lang="tr-TR" sz="2700" dirty="0">
                <a:solidFill>
                  <a:schemeClr val="tx1"/>
                </a:solidFill>
                <a:latin typeface="Times New Roman" panose="02020603050405020304" pitchFamily="18" charset="0"/>
                <a:cs typeface="Times New Roman" panose="02020603050405020304" pitchFamily="18" charset="0"/>
              </a:rPr>
              <a:t>dikkate alınacaktır.</a:t>
            </a:r>
          </a:p>
          <a:p>
            <a:pPr algn="just"/>
            <a:endParaRPr lang="tr-TR" sz="1600" dirty="0">
              <a:solidFill>
                <a:srgbClr val="002060"/>
              </a:solidFill>
              <a:latin typeface="Times New Roman" panose="02020603050405020304" pitchFamily="18" charset="0"/>
              <a:cs typeface="Times New Roman" panose="02020603050405020304" pitchFamily="18" charset="0"/>
            </a:endParaRPr>
          </a:p>
          <a:p>
            <a:pPr algn="just"/>
            <a:r>
              <a:rPr lang="tr-TR" sz="2700" dirty="0">
                <a:solidFill>
                  <a:schemeClr val="tx1"/>
                </a:solidFill>
                <a:latin typeface="Times New Roman" panose="02020603050405020304" pitchFamily="18" charset="0"/>
                <a:cs typeface="Times New Roman" panose="02020603050405020304" pitchFamily="18" charset="0"/>
              </a:rPr>
              <a:t>Fakat</a:t>
            </a:r>
            <a:r>
              <a:rPr lang="tr-TR" sz="2700" dirty="0">
                <a:solidFill>
                  <a:srgbClr val="FF0000"/>
                </a:solidFill>
                <a:latin typeface="Times New Roman" panose="02020603050405020304" pitchFamily="18" charset="0"/>
                <a:cs typeface="Times New Roman" panose="02020603050405020304" pitchFamily="18" charset="0"/>
              </a:rPr>
              <a:t> </a:t>
            </a:r>
            <a:r>
              <a:rPr lang="tr-TR" sz="2700" b="1" u="sng" dirty="0">
                <a:solidFill>
                  <a:srgbClr val="FF0000"/>
                </a:solidFill>
                <a:latin typeface="Times New Roman" panose="02020603050405020304" pitchFamily="18" charset="0"/>
                <a:cs typeface="Times New Roman" panose="02020603050405020304" pitchFamily="18" charset="0"/>
              </a:rPr>
              <a:t>Ek Yerleştirme</a:t>
            </a:r>
            <a:r>
              <a:rPr lang="tr-TR" sz="2700" b="1" dirty="0">
                <a:solidFill>
                  <a:srgbClr val="FF0000"/>
                </a:solidFill>
                <a:latin typeface="Times New Roman" panose="02020603050405020304" pitchFamily="18" charset="0"/>
                <a:cs typeface="Times New Roman" panose="02020603050405020304" pitchFamily="18" charset="0"/>
              </a:rPr>
              <a:t> </a:t>
            </a:r>
            <a:r>
              <a:rPr lang="tr-TR" sz="2700" dirty="0">
                <a:solidFill>
                  <a:schemeClr val="tx1"/>
                </a:solidFill>
                <a:latin typeface="Times New Roman" panose="02020603050405020304" pitchFamily="18" charset="0"/>
                <a:cs typeface="Times New Roman" panose="02020603050405020304" pitchFamily="18" charset="0"/>
              </a:rPr>
              <a:t>sürecinde adaylar</a:t>
            </a:r>
            <a:br>
              <a:rPr lang="tr-TR" sz="2700" dirty="0">
                <a:solidFill>
                  <a:srgbClr val="002060"/>
                </a:solidFill>
                <a:latin typeface="Times New Roman" panose="02020603050405020304" pitchFamily="18" charset="0"/>
                <a:cs typeface="Times New Roman" panose="02020603050405020304" pitchFamily="18" charset="0"/>
              </a:rPr>
            </a:br>
            <a:r>
              <a:rPr lang="tr-TR" sz="2700" b="1" u="sng" dirty="0">
                <a:solidFill>
                  <a:srgbClr val="FF0000"/>
                </a:solidFill>
                <a:latin typeface="Times New Roman" panose="02020603050405020304" pitchFamily="18" charset="0"/>
                <a:cs typeface="Times New Roman" panose="02020603050405020304" pitchFamily="18" charset="0"/>
              </a:rPr>
              <a:t>tercih sırasına bakılmaksızın</a:t>
            </a:r>
            <a:r>
              <a:rPr lang="tr-TR" sz="2700" b="1" dirty="0">
                <a:solidFill>
                  <a:srgbClr val="FF0000"/>
                </a:solidFill>
                <a:latin typeface="Times New Roman" panose="02020603050405020304" pitchFamily="18" charset="0"/>
                <a:cs typeface="Times New Roman" panose="02020603050405020304" pitchFamily="18" charset="0"/>
              </a:rPr>
              <a:t> </a:t>
            </a:r>
            <a:r>
              <a:rPr lang="tr-TR" sz="2700" dirty="0">
                <a:solidFill>
                  <a:schemeClr val="tx1"/>
                </a:solidFill>
                <a:latin typeface="Times New Roman" panose="02020603050405020304" pitchFamily="18" charset="0"/>
                <a:cs typeface="Times New Roman" panose="02020603050405020304" pitchFamily="18" charset="0"/>
              </a:rPr>
              <a:t>tercihleri arasında bulunan ve kontenjana girdikleri herhangi bir okula yerleştirilebileceklerdir.</a:t>
            </a:r>
          </a:p>
        </p:txBody>
      </p:sp>
      <p:sp>
        <p:nvSpPr>
          <p:cNvPr id="2" name="Slayt Numarası Yer Tutucusu 1"/>
          <p:cNvSpPr>
            <a:spLocks noGrp="1"/>
          </p:cNvSpPr>
          <p:nvPr>
            <p:ph type="sldNum" sz="quarter" idx="12"/>
          </p:nvPr>
        </p:nvSpPr>
        <p:spPr/>
        <p:txBody>
          <a:bodyPr/>
          <a:lstStyle/>
          <a:p>
            <a:fld id="{F7088E0E-A46C-4B60-BAD9-5A7B04E633F8}" type="slidenum">
              <a:rPr lang="tr-TR" smtClean="0"/>
              <a:t>23</a:t>
            </a:fld>
            <a:endParaRPr lang="tr-TR"/>
          </a:p>
        </p:txBody>
      </p:sp>
    </p:spTree>
    <p:extLst>
      <p:ext uri="{BB962C8B-B14F-4D97-AF65-F5344CB8AC3E}">
        <p14:creationId xmlns:p14="http://schemas.microsoft.com/office/powerpoint/2010/main" val="4240239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a16="http://schemas.microsoft.com/office/drawing/2014/main" id="{870E5302-20CC-264A-A4FE-AA40716CED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8" name="Metin kutusu 1">
            <a:extLst>
              <a:ext uri="{FF2B5EF4-FFF2-40B4-BE49-F238E27FC236}">
                <a16:creationId xmlns:a16="http://schemas.microsoft.com/office/drawing/2014/main" id="{E2FA1DAE-B7FA-9D40-B2FA-576004F0611D}"/>
              </a:ext>
            </a:extLst>
          </p:cNvPr>
          <p:cNvSpPr txBox="1"/>
          <p:nvPr/>
        </p:nvSpPr>
        <p:spPr>
          <a:xfrm>
            <a:off x="1691680" y="667602"/>
            <a:ext cx="6937654" cy="1072217"/>
          </a:xfrm>
          <a:prstGeom prst="rect">
            <a:avLst/>
          </a:prstGeom>
          <a:noFill/>
          <a:effectLst/>
        </p:spPr>
        <p:txBody>
          <a:bodyPr wrap="square" rtlCol="0">
            <a:spAutoFit/>
          </a:bodyPr>
          <a:lstStyle/>
          <a:p>
            <a:pPr algn="ctr">
              <a:lnSpc>
                <a:spcPts val="3860"/>
              </a:lnSpc>
              <a:defRPr/>
            </a:pPr>
            <a:r>
              <a:rPr lang="tr-TR" sz="3200" b="1" i="0" dirty="0">
                <a:latin typeface="Times New Roman" panose="02020603050405020304" pitchFamily="18" charset="0"/>
                <a:cs typeface="Times New Roman" panose="02020603050405020304" pitchFamily="18" charset="0"/>
              </a:rPr>
              <a:t>2022-MSÜ</a:t>
            </a:r>
            <a:r>
              <a:rPr lang="tr-TR" sz="3200" b="1" i="0" dirty="0">
                <a:solidFill>
                  <a:srgbClr val="FF0000"/>
                </a:solidFill>
                <a:latin typeface="Times New Roman" panose="02020603050405020304" pitchFamily="18" charset="0"/>
                <a:cs typeface="Times New Roman" panose="02020603050405020304" pitchFamily="18" charset="0"/>
              </a:rPr>
              <a:t> ADAY DEĞERLENDİRME PUANLARI</a:t>
            </a:r>
          </a:p>
        </p:txBody>
      </p:sp>
      <p:sp>
        <p:nvSpPr>
          <p:cNvPr id="3" name="Alt Başlık 2"/>
          <p:cNvSpPr>
            <a:spLocks noGrp="1"/>
          </p:cNvSpPr>
          <p:nvPr>
            <p:ph type="subTitle" idx="1"/>
          </p:nvPr>
        </p:nvSpPr>
        <p:spPr>
          <a:xfrm>
            <a:off x="1515142" y="2520280"/>
            <a:ext cx="7128792" cy="2808312"/>
          </a:xfrm>
        </p:spPr>
        <p:txBody>
          <a:bodyPr>
            <a:normAutofit/>
          </a:bodyPr>
          <a:lstStyle/>
          <a:p>
            <a:r>
              <a:rPr lang="tr-TR" sz="3400" dirty="0">
                <a:solidFill>
                  <a:schemeClr val="tx1"/>
                </a:solidFill>
                <a:latin typeface="Times New Roman" panose="02020603050405020304" pitchFamily="18" charset="0"/>
                <a:cs typeface="Times New Roman" panose="02020603050405020304" pitchFamily="18" charset="0"/>
              </a:rPr>
              <a:t>Adaylar tercih ettikleri okullara</a:t>
            </a:r>
            <a:br>
              <a:rPr lang="tr-TR" sz="3400" dirty="0">
                <a:solidFill>
                  <a:srgbClr val="002060"/>
                </a:solidFill>
                <a:latin typeface="Times New Roman" panose="02020603050405020304" pitchFamily="18" charset="0"/>
                <a:cs typeface="Times New Roman" panose="02020603050405020304" pitchFamily="18" charset="0"/>
              </a:rPr>
            </a:br>
            <a:r>
              <a:rPr lang="tr-TR" sz="3400" b="1" dirty="0">
                <a:solidFill>
                  <a:srgbClr val="FF0000"/>
                </a:solidFill>
                <a:latin typeface="Times New Roman" panose="02020603050405020304" pitchFamily="18" charset="0"/>
                <a:cs typeface="Times New Roman" panose="02020603050405020304" pitchFamily="18" charset="0"/>
              </a:rPr>
              <a:t>Aday Değerlendirme Puanları (ADP)</a:t>
            </a:r>
            <a:br>
              <a:rPr lang="tr-TR" sz="3400" b="1" dirty="0">
                <a:solidFill>
                  <a:srgbClr val="FF0000"/>
                </a:solidFill>
                <a:latin typeface="Times New Roman" panose="02020603050405020304" pitchFamily="18" charset="0"/>
                <a:cs typeface="Times New Roman" panose="02020603050405020304" pitchFamily="18" charset="0"/>
              </a:rPr>
            </a:br>
            <a:r>
              <a:rPr lang="tr-TR" sz="3400" b="1" dirty="0">
                <a:solidFill>
                  <a:srgbClr val="FF0000"/>
                </a:solidFill>
                <a:latin typeface="Times New Roman" panose="02020603050405020304" pitchFamily="18" charset="0"/>
                <a:cs typeface="Times New Roman" panose="02020603050405020304" pitchFamily="18" charset="0"/>
              </a:rPr>
              <a:t>ve Tercih Sıraları </a:t>
            </a:r>
            <a:r>
              <a:rPr lang="tr-TR" sz="3400" dirty="0">
                <a:solidFill>
                  <a:schemeClr val="tx1"/>
                </a:solidFill>
                <a:latin typeface="Times New Roman" panose="02020603050405020304" pitchFamily="18" charset="0"/>
                <a:cs typeface="Times New Roman" panose="02020603050405020304" pitchFamily="18" charset="0"/>
              </a:rPr>
              <a:t>dikkate alınarak yerleştirilirler.</a:t>
            </a:r>
            <a:r>
              <a:rPr lang="tr-TR" sz="3400" dirty="0">
                <a:solidFill>
                  <a:srgbClr val="FF0000"/>
                </a:solidFill>
                <a:latin typeface="Times New Roman" panose="02020603050405020304" pitchFamily="18" charset="0"/>
                <a:cs typeface="Times New Roman" panose="02020603050405020304" pitchFamily="18" charset="0"/>
              </a:rPr>
              <a:t>	</a:t>
            </a:r>
          </a:p>
        </p:txBody>
      </p:sp>
      <p:sp>
        <p:nvSpPr>
          <p:cNvPr id="2" name="Slayt Numarası Yer Tutucusu 1"/>
          <p:cNvSpPr>
            <a:spLocks noGrp="1"/>
          </p:cNvSpPr>
          <p:nvPr>
            <p:ph type="sldNum" sz="quarter" idx="12"/>
          </p:nvPr>
        </p:nvSpPr>
        <p:spPr/>
        <p:txBody>
          <a:bodyPr/>
          <a:lstStyle/>
          <a:p>
            <a:fld id="{F7088E0E-A46C-4B60-BAD9-5A7B04E633F8}" type="slidenum">
              <a:rPr lang="tr-TR" smtClean="0"/>
              <a:t>24</a:t>
            </a:fld>
            <a:endParaRPr lang="tr-TR"/>
          </a:p>
        </p:txBody>
      </p:sp>
    </p:spTree>
    <p:extLst>
      <p:ext uri="{BB962C8B-B14F-4D97-AF65-F5344CB8AC3E}">
        <p14:creationId xmlns:p14="http://schemas.microsoft.com/office/powerpoint/2010/main" val="622966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5">
            <a:extLst>
              <a:ext uri="{FF2B5EF4-FFF2-40B4-BE49-F238E27FC236}">
                <a16:creationId xmlns:a16="http://schemas.microsoft.com/office/drawing/2014/main" id="{29403B63-C408-E143-B9B3-699F6D59E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10" name="Metin kutusu 1">
            <a:extLst>
              <a:ext uri="{FF2B5EF4-FFF2-40B4-BE49-F238E27FC236}">
                <a16:creationId xmlns:a16="http://schemas.microsoft.com/office/drawing/2014/main" id="{6516193D-C85A-5149-8736-88AAA3FA52B7}"/>
              </a:ext>
            </a:extLst>
          </p:cNvPr>
          <p:cNvSpPr txBox="1"/>
          <p:nvPr/>
        </p:nvSpPr>
        <p:spPr>
          <a:xfrm>
            <a:off x="1691680" y="667602"/>
            <a:ext cx="6937654" cy="1072217"/>
          </a:xfrm>
          <a:prstGeom prst="rect">
            <a:avLst/>
          </a:prstGeom>
          <a:noFill/>
          <a:effectLst/>
        </p:spPr>
        <p:txBody>
          <a:bodyPr wrap="square" rtlCol="0">
            <a:spAutoFit/>
          </a:bodyPr>
          <a:lstStyle/>
          <a:p>
            <a:pPr algn="ctr">
              <a:lnSpc>
                <a:spcPts val="3860"/>
              </a:lnSpc>
              <a:defRPr/>
            </a:pPr>
            <a:r>
              <a:rPr lang="tr-TR" sz="3200" b="1" i="0" dirty="0">
                <a:latin typeface="Times New Roman" panose="02020603050405020304" pitchFamily="18" charset="0"/>
                <a:cs typeface="Times New Roman" panose="02020603050405020304" pitchFamily="18" charset="0"/>
              </a:rPr>
              <a:t>2022-MSÜ</a:t>
            </a:r>
            <a:r>
              <a:rPr lang="tr-TR" sz="3200" b="1" i="0" dirty="0">
                <a:solidFill>
                  <a:srgbClr val="FF0000"/>
                </a:solidFill>
                <a:latin typeface="Times New Roman" panose="02020603050405020304" pitchFamily="18" charset="0"/>
                <a:cs typeface="Times New Roman" panose="02020603050405020304" pitchFamily="18" charset="0"/>
              </a:rPr>
              <a:t> ADAY DEĞERLENDİRME PUANLARI</a:t>
            </a:r>
          </a:p>
        </p:txBody>
      </p:sp>
      <p:sp>
        <p:nvSpPr>
          <p:cNvPr id="3" name="Alt Başlık 2"/>
          <p:cNvSpPr>
            <a:spLocks noGrp="1"/>
          </p:cNvSpPr>
          <p:nvPr>
            <p:ph type="subTitle" idx="1"/>
          </p:nvPr>
        </p:nvSpPr>
        <p:spPr>
          <a:xfrm>
            <a:off x="755576" y="2564904"/>
            <a:ext cx="7776864" cy="3024336"/>
          </a:xfrm>
        </p:spPr>
        <p:txBody>
          <a:bodyPr>
            <a:normAutofit/>
          </a:bodyPr>
          <a:lstStyle/>
          <a:p>
            <a:pPr algn="just"/>
            <a:r>
              <a:rPr lang="tr-TR" dirty="0">
                <a:solidFill>
                  <a:schemeClr val="tx1"/>
                </a:solidFill>
              </a:rPr>
              <a:t>		</a:t>
            </a:r>
          </a:p>
        </p:txBody>
      </p:sp>
      <p:sp>
        <p:nvSpPr>
          <p:cNvPr id="2" name="Slayt Numarası Yer Tutucusu 1"/>
          <p:cNvSpPr>
            <a:spLocks noGrp="1"/>
          </p:cNvSpPr>
          <p:nvPr>
            <p:ph type="sldNum" sz="quarter" idx="12"/>
          </p:nvPr>
        </p:nvSpPr>
        <p:spPr/>
        <p:txBody>
          <a:bodyPr/>
          <a:lstStyle/>
          <a:p>
            <a:fld id="{F7088E0E-A46C-4B60-BAD9-5A7B04E633F8}" type="slidenum">
              <a:rPr lang="tr-TR" smtClean="0"/>
              <a:t>25</a:t>
            </a:fld>
            <a:endParaRPr lang="tr-TR"/>
          </a:p>
        </p:txBody>
      </p:sp>
      <p:pic>
        <p:nvPicPr>
          <p:cNvPr id="15" name="Resim 14">
            <a:extLst>
              <a:ext uri="{FF2B5EF4-FFF2-40B4-BE49-F238E27FC236}">
                <a16:creationId xmlns:a16="http://schemas.microsoft.com/office/drawing/2014/main" id="{08B9C255-CFF8-9F44-AFE0-111CCDE9A19F}"/>
              </a:ext>
            </a:extLst>
          </p:cNvPr>
          <p:cNvPicPr>
            <a:picLocks noChangeAspect="1"/>
          </p:cNvPicPr>
          <p:nvPr/>
        </p:nvPicPr>
        <p:blipFill>
          <a:blip r:embed="rId4"/>
          <a:stretch>
            <a:fillRect/>
          </a:stretch>
        </p:blipFill>
        <p:spPr>
          <a:xfrm>
            <a:off x="0" y="1952835"/>
            <a:ext cx="9144000" cy="4908803"/>
          </a:xfrm>
          <a:prstGeom prst="rect">
            <a:avLst/>
          </a:prstGeom>
        </p:spPr>
      </p:pic>
    </p:spTree>
    <p:extLst>
      <p:ext uri="{BB962C8B-B14F-4D97-AF65-F5344CB8AC3E}">
        <p14:creationId xmlns:p14="http://schemas.microsoft.com/office/powerpoint/2010/main" val="581228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a16="http://schemas.microsoft.com/office/drawing/2014/main" id="{8EE78B82-9B6F-7248-BA35-259872829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8" name="Metin kutusu 1">
            <a:extLst>
              <a:ext uri="{FF2B5EF4-FFF2-40B4-BE49-F238E27FC236}">
                <a16:creationId xmlns:a16="http://schemas.microsoft.com/office/drawing/2014/main" id="{883D676C-9B9C-3642-9BEB-A1EA7AC791C0}"/>
              </a:ext>
            </a:extLst>
          </p:cNvPr>
          <p:cNvSpPr txBox="1"/>
          <p:nvPr/>
        </p:nvSpPr>
        <p:spPr>
          <a:xfrm>
            <a:off x="1691680" y="667602"/>
            <a:ext cx="6937654" cy="1572354"/>
          </a:xfrm>
          <a:prstGeom prst="rect">
            <a:avLst/>
          </a:prstGeom>
          <a:noFill/>
          <a:effectLst/>
        </p:spPr>
        <p:txBody>
          <a:bodyPr wrap="square" rtlCol="0">
            <a:spAutoFit/>
          </a:bodyPr>
          <a:lstStyle/>
          <a:p>
            <a:pPr algn="ctr">
              <a:lnSpc>
                <a:spcPts val="3860"/>
              </a:lnSpc>
              <a:defRPr/>
            </a:pPr>
            <a:r>
              <a:rPr lang="tr-TR" sz="3200" b="1" i="0" dirty="0">
                <a:latin typeface="Times New Roman" panose="02020603050405020304" pitchFamily="18" charset="0"/>
                <a:cs typeface="Times New Roman" panose="02020603050405020304" pitchFamily="18" charset="0"/>
              </a:rPr>
              <a:t>2022-MSÜ</a:t>
            </a:r>
          </a:p>
          <a:p>
            <a:pPr algn="ctr">
              <a:lnSpc>
                <a:spcPts val="3860"/>
              </a:lnSpc>
              <a:defRPr/>
            </a:pPr>
            <a:r>
              <a:rPr lang="tr-TR" sz="3200" b="1" i="0" dirty="0">
                <a:solidFill>
                  <a:srgbClr val="FF0000"/>
                </a:solidFill>
                <a:latin typeface="Times New Roman" panose="02020603050405020304" pitchFamily="18" charset="0"/>
                <a:cs typeface="Times New Roman" panose="02020603050405020304" pitchFamily="18" charset="0"/>
              </a:rPr>
              <a:t>HAVA HARP OKULU</a:t>
            </a:r>
          </a:p>
          <a:p>
            <a:pPr algn="ctr">
              <a:lnSpc>
                <a:spcPts val="3860"/>
              </a:lnSpc>
              <a:defRPr/>
            </a:pPr>
            <a:r>
              <a:rPr lang="tr-TR" sz="3200" b="1" dirty="0">
                <a:solidFill>
                  <a:srgbClr val="FF0000"/>
                </a:solidFill>
                <a:latin typeface="Times New Roman" panose="02020603050405020304" pitchFamily="18" charset="0"/>
                <a:cs typeface="Times New Roman" panose="02020603050405020304" pitchFamily="18" charset="0"/>
              </a:rPr>
              <a:t>TERCİHİ</a:t>
            </a:r>
            <a:endParaRPr lang="tr-TR" sz="3200" b="1" i="0" dirty="0">
              <a:solidFill>
                <a:srgbClr val="FF0000"/>
              </a:solidFill>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899592" y="2708920"/>
            <a:ext cx="8136904" cy="2972518"/>
          </a:xfrm>
          <a:effectLst/>
        </p:spPr>
        <p:txBody>
          <a:bodyPr>
            <a:noAutofit/>
          </a:bodyPr>
          <a:lstStyle/>
          <a:p>
            <a:pPr algn="l"/>
            <a:r>
              <a:rPr lang="tr-TR" b="1" dirty="0">
                <a:solidFill>
                  <a:srgbClr val="FF0000"/>
                </a:solidFill>
                <a:latin typeface="Times New Roman" panose="02020603050405020304" pitchFamily="18" charset="0"/>
                <a:cs typeface="Times New Roman" panose="02020603050405020304" pitchFamily="18" charset="0"/>
              </a:rPr>
              <a:t>Hava Harp Okulu </a:t>
            </a:r>
            <a:r>
              <a:rPr lang="tr-TR" dirty="0">
                <a:solidFill>
                  <a:schemeClr val="tx1"/>
                </a:solidFill>
                <a:latin typeface="Times New Roman" panose="02020603050405020304" pitchFamily="18" charset="0"/>
                <a:cs typeface="Times New Roman" panose="02020603050405020304" pitchFamily="18" charset="0"/>
              </a:rPr>
              <a:t>adayları,</a:t>
            </a:r>
            <a:br>
              <a:rPr lang="tr-TR" dirty="0">
                <a:solidFill>
                  <a:schemeClr val="tx1"/>
                </a:solidFill>
                <a:latin typeface="Times New Roman" panose="02020603050405020304" pitchFamily="18" charset="0"/>
                <a:cs typeface="Times New Roman" panose="02020603050405020304" pitchFamily="18" charset="0"/>
              </a:rPr>
            </a:br>
            <a:r>
              <a:rPr lang="tr-TR" u="sng" dirty="0">
                <a:solidFill>
                  <a:schemeClr val="tx1"/>
                </a:solidFill>
                <a:latin typeface="Times New Roman" panose="02020603050405020304" pitchFamily="18" charset="0"/>
                <a:cs typeface="Times New Roman" panose="02020603050405020304" pitchFamily="18" charset="0"/>
              </a:rPr>
              <a:t>1’inci tercihi HHO olan</a:t>
            </a:r>
            <a:br>
              <a:rPr lang="tr-TR" u="sng" dirty="0">
                <a:solidFill>
                  <a:schemeClr val="tx1"/>
                </a:solidFill>
                <a:latin typeface="Times New Roman" panose="02020603050405020304" pitchFamily="18" charset="0"/>
                <a:cs typeface="Times New Roman" panose="02020603050405020304" pitchFamily="18" charset="0"/>
              </a:rPr>
            </a:br>
            <a:r>
              <a:rPr lang="tr-TR" u="sng" dirty="0">
                <a:solidFill>
                  <a:schemeClr val="tx1"/>
                </a:solidFill>
                <a:latin typeface="Times New Roman" panose="02020603050405020304" pitchFamily="18" charset="0"/>
                <a:cs typeface="Times New Roman" panose="02020603050405020304" pitchFamily="18" charset="0"/>
              </a:rPr>
              <a:t>adaylar arasından belirlenecektir</a:t>
            </a:r>
          </a:p>
          <a:p>
            <a:pPr algn="l"/>
            <a:r>
              <a:rPr lang="tr-TR" i="1" u="sng" dirty="0">
                <a:solidFill>
                  <a:srgbClr val="FF0000"/>
                </a:solidFill>
                <a:latin typeface="Times New Roman" panose="02020603050405020304" pitchFamily="18" charset="0"/>
                <a:cs typeface="Times New Roman" panose="02020603050405020304" pitchFamily="18" charset="0"/>
              </a:rPr>
              <a:t>(Yeterli sayı olmaz ise diğer tercihlerinde</a:t>
            </a:r>
          </a:p>
          <a:p>
            <a:pPr algn="l"/>
            <a:r>
              <a:rPr lang="tr-TR" i="1" u="sng" dirty="0">
                <a:solidFill>
                  <a:srgbClr val="FF0000"/>
                </a:solidFill>
                <a:latin typeface="Times New Roman" panose="02020603050405020304" pitchFamily="18" charset="0"/>
                <a:cs typeface="Times New Roman" panose="02020603050405020304" pitchFamily="18" charset="0"/>
              </a:rPr>
              <a:t>HHO olan adaylardan belirlenir).</a:t>
            </a:r>
          </a:p>
        </p:txBody>
      </p:sp>
      <p:sp>
        <p:nvSpPr>
          <p:cNvPr id="2" name="Slayt Numarası Yer Tutucusu 1"/>
          <p:cNvSpPr>
            <a:spLocks noGrp="1"/>
          </p:cNvSpPr>
          <p:nvPr>
            <p:ph type="sldNum" sz="quarter" idx="12"/>
          </p:nvPr>
        </p:nvSpPr>
        <p:spPr/>
        <p:txBody>
          <a:bodyPr/>
          <a:lstStyle/>
          <a:p>
            <a:fld id="{F7088E0E-A46C-4B60-BAD9-5A7B04E633F8}" type="slidenum">
              <a:rPr lang="tr-TR" smtClean="0"/>
              <a:t>26</a:t>
            </a:fld>
            <a:endParaRPr lang="tr-TR"/>
          </a:p>
        </p:txBody>
      </p:sp>
    </p:spTree>
    <p:extLst>
      <p:ext uri="{BB962C8B-B14F-4D97-AF65-F5344CB8AC3E}">
        <p14:creationId xmlns:p14="http://schemas.microsoft.com/office/powerpoint/2010/main" val="2980031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a16="http://schemas.microsoft.com/office/drawing/2014/main" id="{62BF9B26-B71F-8642-960B-BDC6E17A17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8" name="Metin kutusu 1">
            <a:extLst>
              <a:ext uri="{FF2B5EF4-FFF2-40B4-BE49-F238E27FC236}">
                <a16:creationId xmlns:a16="http://schemas.microsoft.com/office/drawing/2014/main" id="{CD9C1B1F-AD77-1B40-92A6-18EC0AFAB68B}"/>
              </a:ext>
            </a:extLst>
          </p:cNvPr>
          <p:cNvSpPr txBox="1"/>
          <p:nvPr/>
        </p:nvSpPr>
        <p:spPr>
          <a:xfrm>
            <a:off x="1691680" y="667602"/>
            <a:ext cx="6937654" cy="1572354"/>
          </a:xfrm>
          <a:prstGeom prst="rect">
            <a:avLst/>
          </a:prstGeom>
          <a:noFill/>
          <a:effectLst/>
        </p:spPr>
        <p:txBody>
          <a:bodyPr wrap="square" rtlCol="0">
            <a:spAutoFit/>
          </a:bodyPr>
          <a:lstStyle/>
          <a:p>
            <a:pPr algn="ctr">
              <a:lnSpc>
                <a:spcPts val="3860"/>
              </a:lnSpc>
              <a:defRPr/>
            </a:pPr>
            <a:r>
              <a:rPr lang="tr-TR" sz="3200" b="1" i="0" dirty="0">
                <a:latin typeface="Times New Roman" panose="02020603050405020304" pitchFamily="18" charset="0"/>
                <a:cs typeface="Times New Roman" panose="02020603050405020304" pitchFamily="18" charset="0"/>
              </a:rPr>
              <a:t>2022-MSÜ</a:t>
            </a:r>
          </a:p>
          <a:p>
            <a:pPr algn="ctr">
              <a:lnSpc>
                <a:spcPts val="3860"/>
              </a:lnSpc>
              <a:defRPr/>
            </a:pPr>
            <a:r>
              <a:rPr lang="tr-TR" sz="3200" b="1" i="0" dirty="0">
                <a:solidFill>
                  <a:srgbClr val="FF0000"/>
                </a:solidFill>
                <a:latin typeface="Times New Roman" panose="02020603050405020304" pitchFamily="18" charset="0"/>
                <a:cs typeface="Times New Roman" panose="02020603050405020304" pitchFamily="18" charset="0"/>
              </a:rPr>
              <a:t>BANDO ASTSUBAY MYO</a:t>
            </a:r>
          </a:p>
          <a:p>
            <a:pPr algn="ctr">
              <a:lnSpc>
                <a:spcPts val="3860"/>
              </a:lnSpc>
              <a:defRPr/>
            </a:pPr>
            <a:r>
              <a:rPr lang="tr-TR" sz="3200" b="1" dirty="0">
                <a:solidFill>
                  <a:srgbClr val="FF0000"/>
                </a:solidFill>
                <a:latin typeface="Times New Roman" panose="02020603050405020304" pitchFamily="18" charset="0"/>
                <a:cs typeface="Times New Roman" panose="02020603050405020304" pitchFamily="18" charset="0"/>
              </a:rPr>
              <a:t>TERCİHİ</a:t>
            </a:r>
            <a:endParaRPr lang="tr-TR" sz="3200" b="1" i="0" dirty="0">
              <a:solidFill>
                <a:srgbClr val="FF0000"/>
              </a:solidFill>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276240" y="2239956"/>
            <a:ext cx="7353094" cy="4086303"/>
          </a:xfrm>
        </p:spPr>
        <p:txBody>
          <a:bodyPr>
            <a:noAutofit/>
          </a:bodyPr>
          <a:lstStyle/>
          <a:p>
            <a:pPr algn="just"/>
            <a:r>
              <a:rPr lang="tr-TR" sz="2400" b="1" dirty="0">
                <a:solidFill>
                  <a:schemeClr val="tx1"/>
                </a:solidFill>
                <a:latin typeface="Times New Roman" panose="02020603050405020304" pitchFamily="18" charset="0"/>
                <a:cs typeface="Times New Roman" panose="02020603050405020304" pitchFamily="18" charset="0"/>
              </a:rPr>
              <a:t>Bando Astsubay Meslek Yüksekokulu </a:t>
            </a:r>
            <a:r>
              <a:rPr lang="tr-TR" sz="2400" dirty="0">
                <a:solidFill>
                  <a:schemeClr val="tx1"/>
                </a:solidFill>
                <a:latin typeface="Times New Roman" panose="02020603050405020304" pitchFamily="18" charset="0"/>
                <a:cs typeface="Times New Roman" panose="02020603050405020304" pitchFamily="18" charset="0"/>
              </a:rPr>
              <a:t>adayları tercihleri arasında Bando </a:t>
            </a:r>
            <a:r>
              <a:rPr lang="tr-TR" sz="2400" dirty="0" err="1">
                <a:solidFill>
                  <a:schemeClr val="tx1"/>
                </a:solidFill>
                <a:latin typeface="Times New Roman" panose="02020603050405020304" pitchFamily="18" charset="0"/>
                <a:cs typeface="Times New Roman" panose="02020603050405020304" pitchFamily="18" charset="0"/>
              </a:rPr>
              <a:t>Asb.MYO</a:t>
            </a:r>
            <a:r>
              <a:rPr lang="tr-TR" sz="2400" dirty="0">
                <a:solidFill>
                  <a:schemeClr val="tx1"/>
                </a:solidFill>
                <a:latin typeface="Times New Roman" panose="02020603050405020304" pitchFamily="18" charset="0"/>
                <a:cs typeface="Times New Roman" panose="02020603050405020304" pitchFamily="18" charset="0"/>
              </a:rPr>
              <a:t> olan;</a:t>
            </a:r>
          </a:p>
          <a:p>
            <a:pPr algn="just"/>
            <a:endParaRPr lang="tr-TR" sz="800" dirty="0">
              <a:solidFill>
                <a:srgbClr val="FF0000"/>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Ø"/>
            </a:pPr>
            <a:r>
              <a:rPr lang="tr-TR" sz="2400" b="1" dirty="0">
                <a:solidFill>
                  <a:srgbClr val="FF0000"/>
                </a:solidFill>
                <a:latin typeface="Times New Roman" panose="02020603050405020304" pitchFamily="18" charset="0"/>
                <a:cs typeface="Times New Roman" panose="02020603050405020304" pitchFamily="18" charset="0"/>
              </a:rPr>
              <a:t>Güzel Sanatlar ve Konservatuvar Liseleri programlarından mezun olacak/olan</a:t>
            </a:r>
          </a:p>
          <a:p>
            <a:pPr algn="just"/>
            <a:endParaRPr lang="tr-TR" sz="800" b="1" i="1" u="sng" dirty="0">
              <a:solidFill>
                <a:srgbClr val="FF0000"/>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Ø"/>
            </a:pPr>
            <a:r>
              <a:rPr lang="tr-TR" sz="2400" b="1" dirty="0">
                <a:solidFill>
                  <a:srgbClr val="FF0000"/>
                </a:solidFill>
                <a:latin typeface="Times New Roman" panose="02020603050405020304" pitchFamily="18" charset="0"/>
                <a:cs typeface="Times New Roman" panose="02020603050405020304" pitchFamily="18" charset="0"/>
              </a:rPr>
              <a:t>1’inci tercihi Bando Asb. Meslek Yüksekokulu</a:t>
            </a:r>
            <a:br>
              <a:rPr lang="tr-TR" sz="2400" b="1" dirty="0">
                <a:solidFill>
                  <a:srgbClr val="FF0000"/>
                </a:solidFill>
                <a:latin typeface="Times New Roman" panose="02020603050405020304" pitchFamily="18" charset="0"/>
                <a:cs typeface="Times New Roman" panose="02020603050405020304" pitchFamily="18" charset="0"/>
              </a:rPr>
            </a:br>
            <a:r>
              <a:rPr lang="tr-TR" sz="2400" b="1" dirty="0">
                <a:solidFill>
                  <a:srgbClr val="FF0000"/>
                </a:solidFill>
                <a:latin typeface="Times New Roman" panose="02020603050405020304" pitchFamily="18" charset="0"/>
                <a:cs typeface="Times New Roman" panose="02020603050405020304" pitchFamily="18" charset="0"/>
              </a:rPr>
              <a:t>olan Diğer Lise ve Dengi Okullardan mezun olacak/olan </a:t>
            </a:r>
          </a:p>
          <a:p>
            <a:pPr algn="just"/>
            <a:endParaRPr lang="tr-TR" sz="800" b="1" i="1" u="sng" dirty="0">
              <a:solidFill>
                <a:srgbClr val="FFC000"/>
              </a:solidFill>
              <a:latin typeface="Times New Roman" panose="02020603050405020304" pitchFamily="18" charset="0"/>
              <a:cs typeface="Times New Roman" panose="02020603050405020304" pitchFamily="18" charset="0"/>
            </a:endParaRPr>
          </a:p>
          <a:p>
            <a:pPr algn="just"/>
            <a:r>
              <a:rPr lang="tr-TR" sz="2400" dirty="0">
                <a:solidFill>
                  <a:schemeClr val="tx1"/>
                </a:solidFill>
                <a:latin typeface="Times New Roman" panose="02020603050405020304" pitchFamily="18" charset="0"/>
                <a:cs typeface="Times New Roman" panose="02020603050405020304" pitchFamily="18" charset="0"/>
              </a:rPr>
              <a:t>adaylar arasından seçilecektir </a:t>
            </a:r>
            <a:r>
              <a:rPr lang="tr-TR" sz="2400" i="1" dirty="0">
                <a:solidFill>
                  <a:schemeClr val="tx1"/>
                </a:solidFill>
                <a:latin typeface="Times New Roman" panose="02020603050405020304" pitchFamily="18" charset="0"/>
                <a:cs typeface="Times New Roman" panose="02020603050405020304" pitchFamily="18" charset="0"/>
              </a:rPr>
              <a:t>(İhtiyaç duyulması halinde diğer tercihlerden de temin edilebilecektir).</a:t>
            </a:r>
          </a:p>
        </p:txBody>
      </p:sp>
      <p:sp>
        <p:nvSpPr>
          <p:cNvPr id="2" name="Slayt Numarası Yer Tutucusu 1"/>
          <p:cNvSpPr>
            <a:spLocks noGrp="1"/>
          </p:cNvSpPr>
          <p:nvPr>
            <p:ph type="sldNum" sz="quarter" idx="12"/>
          </p:nvPr>
        </p:nvSpPr>
        <p:spPr/>
        <p:txBody>
          <a:bodyPr/>
          <a:lstStyle/>
          <a:p>
            <a:fld id="{F7088E0E-A46C-4B60-BAD9-5A7B04E633F8}" type="slidenum">
              <a:rPr lang="tr-TR" smtClean="0"/>
              <a:t>27</a:t>
            </a:fld>
            <a:endParaRPr lang="tr-TR"/>
          </a:p>
        </p:txBody>
      </p:sp>
    </p:spTree>
    <p:extLst>
      <p:ext uri="{BB962C8B-B14F-4D97-AF65-F5344CB8AC3E}">
        <p14:creationId xmlns:p14="http://schemas.microsoft.com/office/powerpoint/2010/main" val="3916431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a16="http://schemas.microsoft.com/office/drawing/2014/main" id="{81447FF1-EC6F-DE47-847B-9034AF635E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8" name="Metin kutusu 1">
            <a:extLst>
              <a:ext uri="{FF2B5EF4-FFF2-40B4-BE49-F238E27FC236}">
                <a16:creationId xmlns:a16="http://schemas.microsoft.com/office/drawing/2014/main" id="{D1FF4BCB-5243-F54E-B2F2-28F75B8D6B1B}"/>
              </a:ext>
            </a:extLst>
          </p:cNvPr>
          <p:cNvSpPr txBox="1"/>
          <p:nvPr/>
        </p:nvSpPr>
        <p:spPr>
          <a:xfrm>
            <a:off x="1475656" y="667602"/>
            <a:ext cx="6937654" cy="1572354"/>
          </a:xfrm>
          <a:prstGeom prst="rect">
            <a:avLst/>
          </a:prstGeom>
          <a:noFill/>
          <a:effectLst/>
        </p:spPr>
        <p:txBody>
          <a:bodyPr wrap="square" rtlCol="0">
            <a:spAutoFit/>
          </a:bodyPr>
          <a:lstStyle/>
          <a:p>
            <a:pPr algn="ctr">
              <a:lnSpc>
                <a:spcPts val="3860"/>
              </a:lnSpc>
              <a:defRPr/>
            </a:pPr>
            <a:r>
              <a:rPr lang="tr-TR" sz="3200" b="1" i="0" dirty="0">
                <a:latin typeface="Times New Roman" panose="02020603050405020304" pitchFamily="18" charset="0"/>
                <a:cs typeface="Times New Roman" panose="02020603050405020304" pitchFamily="18" charset="0"/>
              </a:rPr>
              <a:t>2022-MSÜ</a:t>
            </a:r>
          </a:p>
          <a:p>
            <a:pPr algn="ctr">
              <a:lnSpc>
                <a:spcPts val="3860"/>
              </a:lnSpc>
              <a:defRPr/>
            </a:pPr>
            <a:r>
              <a:rPr lang="tr-TR" sz="3200" b="1" i="0" dirty="0">
                <a:solidFill>
                  <a:srgbClr val="FF0000"/>
                </a:solidFill>
                <a:latin typeface="Times New Roman" panose="02020603050405020304" pitchFamily="18" charset="0"/>
                <a:cs typeface="Times New Roman" panose="02020603050405020304" pitchFamily="18" charset="0"/>
              </a:rPr>
              <a:t>HAVA İSTİHKÂM</a:t>
            </a:r>
          </a:p>
          <a:p>
            <a:pPr algn="ctr">
              <a:lnSpc>
                <a:spcPts val="3860"/>
              </a:lnSpc>
              <a:defRPr/>
            </a:pPr>
            <a:r>
              <a:rPr lang="tr-TR" sz="3200" b="1" dirty="0">
                <a:solidFill>
                  <a:srgbClr val="FF0000"/>
                </a:solidFill>
                <a:latin typeface="Times New Roman" panose="02020603050405020304" pitchFamily="18" charset="0"/>
                <a:cs typeface="Times New Roman" panose="02020603050405020304" pitchFamily="18" charset="0"/>
              </a:rPr>
              <a:t>TERCİHİ</a:t>
            </a:r>
            <a:endParaRPr lang="tr-TR" sz="3200" b="1" i="0" dirty="0">
              <a:solidFill>
                <a:srgbClr val="FF0000"/>
              </a:solidFill>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971600" y="2520280"/>
            <a:ext cx="7308812" cy="2723524"/>
          </a:xfrm>
        </p:spPr>
        <p:txBody>
          <a:bodyPr>
            <a:noAutofit/>
          </a:bodyPr>
          <a:lstStyle/>
          <a:p>
            <a:pPr algn="just">
              <a:lnSpc>
                <a:spcPts val="3280"/>
              </a:lnSpc>
            </a:pPr>
            <a:r>
              <a:rPr lang="tr-TR" sz="2400" dirty="0">
                <a:solidFill>
                  <a:schemeClr val="tx1"/>
                </a:solidFill>
                <a:latin typeface="Times New Roman" panose="02020603050405020304" pitchFamily="18" charset="0"/>
                <a:cs typeface="Times New Roman" panose="02020603050405020304" pitchFamily="18" charset="0"/>
              </a:rPr>
              <a:t>Adaylardan</a:t>
            </a:r>
            <a:r>
              <a:rPr lang="tr-TR" sz="2400" dirty="0">
                <a:solidFill>
                  <a:srgbClr val="FF0000"/>
                </a:solidFill>
                <a:latin typeface="Times New Roman" panose="02020603050405020304" pitchFamily="18" charset="0"/>
                <a:cs typeface="Times New Roman" panose="02020603050405020304" pitchFamily="18" charset="0"/>
              </a:rPr>
              <a:t> </a:t>
            </a:r>
            <a:r>
              <a:rPr lang="tr-TR" sz="2400" b="1" dirty="0">
                <a:solidFill>
                  <a:srgbClr val="FF0000"/>
                </a:solidFill>
                <a:latin typeface="Times New Roman" panose="02020603050405020304" pitchFamily="18" charset="0"/>
                <a:cs typeface="Times New Roman" panose="02020603050405020304" pitchFamily="18" charset="0"/>
              </a:rPr>
              <a:t>EVET-HAYIR </a:t>
            </a:r>
            <a:r>
              <a:rPr lang="tr-TR" sz="2400" dirty="0">
                <a:solidFill>
                  <a:schemeClr val="tx1"/>
                </a:solidFill>
                <a:latin typeface="Times New Roman" panose="02020603050405020304" pitchFamily="18" charset="0"/>
                <a:cs typeface="Times New Roman" panose="02020603050405020304" pitchFamily="18" charset="0"/>
              </a:rPr>
              <a:t>şeklinde alınan bir tercihtir. Yalnızca </a:t>
            </a:r>
            <a:r>
              <a:rPr lang="tr-TR" sz="2400" b="1" dirty="0">
                <a:solidFill>
                  <a:srgbClr val="FF0000"/>
                </a:solidFill>
                <a:latin typeface="Times New Roman" panose="02020603050405020304" pitchFamily="18" charset="0"/>
                <a:cs typeface="Times New Roman" panose="02020603050405020304" pitchFamily="18" charset="0"/>
              </a:rPr>
              <a:t>ERKEK ADAYLAR </a:t>
            </a:r>
            <a:r>
              <a:rPr lang="tr-TR" sz="2400" dirty="0">
                <a:solidFill>
                  <a:schemeClr val="tx1"/>
                </a:solidFill>
                <a:latin typeface="Times New Roman" panose="02020603050405020304" pitchFamily="18" charset="0"/>
                <a:cs typeface="Times New Roman" panose="02020603050405020304" pitchFamily="18" charset="0"/>
              </a:rPr>
              <a:t>bu tercihte bulunabilirler. Hava İstihkam tercihine yerleşen adaylar Harp Okulu eğitimlerini Hava Kuvvetleri namına Kara Harp Okulunda almaktadırlar.</a:t>
            </a:r>
            <a:endParaRPr lang="tr-TR" sz="800" dirty="0">
              <a:solidFill>
                <a:schemeClr val="tx1"/>
              </a:solidFill>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F7088E0E-A46C-4B60-BAD9-5A7B04E633F8}" type="slidenum">
              <a:rPr lang="tr-TR" smtClean="0"/>
              <a:t>28</a:t>
            </a:fld>
            <a:endParaRPr lang="tr-TR"/>
          </a:p>
        </p:txBody>
      </p:sp>
    </p:spTree>
    <p:extLst>
      <p:ext uri="{BB962C8B-B14F-4D97-AF65-F5344CB8AC3E}">
        <p14:creationId xmlns:p14="http://schemas.microsoft.com/office/powerpoint/2010/main" val="1012539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5">
            <a:extLst>
              <a:ext uri="{FF2B5EF4-FFF2-40B4-BE49-F238E27FC236}">
                <a16:creationId xmlns:a16="http://schemas.microsoft.com/office/drawing/2014/main" id="{B6F3D01F-80CA-1D4F-AF4F-F76F91E11B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11" name="Metin kutusu 1">
            <a:extLst>
              <a:ext uri="{FF2B5EF4-FFF2-40B4-BE49-F238E27FC236}">
                <a16:creationId xmlns:a16="http://schemas.microsoft.com/office/drawing/2014/main" id="{7D8CFD6C-9D8F-7C49-926E-EA0C68333B19}"/>
              </a:ext>
            </a:extLst>
          </p:cNvPr>
          <p:cNvSpPr txBox="1"/>
          <p:nvPr/>
        </p:nvSpPr>
        <p:spPr>
          <a:xfrm>
            <a:off x="1691680" y="488618"/>
            <a:ext cx="6937654" cy="1572354"/>
          </a:xfrm>
          <a:prstGeom prst="rect">
            <a:avLst/>
          </a:prstGeom>
          <a:noFill/>
          <a:effectLst/>
        </p:spPr>
        <p:txBody>
          <a:bodyPr wrap="square" rtlCol="0">
            <a:spAutoFit/>
          </a:bodyPr>
          <a:lstStyle/>
          <a:p>
            <a:pPr algn="ctr">
              <a:lnSpc>
                <a:spcPts val="3860"/>
              </a:lnSpc>
              <a:defRPr/>
            </a:pPr>
            <a:r>
              <a:rPr lang="tr-TR" sz="2800" b="1" i="0" dirty="0">
                <a:latin typeface="Times New Roman" panose="02020603050405020304" pitchFamily="18" charset="0"/>
                <a:cs typeface="Times New Roman" panose="02020603050405020304" pitchFamily="18" charset="0"/>
              </a:rPr>
              <a:t>2022-MSÜ</a:t>
            </a:r>
          </a:p>
          <a:p>
            <a:pPr algn="ctr">
              <a:lnSpc>
                <a:spcPts val="3860"/>
              </a:lnSpc>
              <a:defRPr/>
            </a:pPr>
            <a:r>
              <a:rPr lang="tr-TR" sz="2800" b="1" i="0" dirty="0">
                <a:solidFill>
                  <a:srgbClr val="FF0000"/>
                </a:solidFill>
                <a:latin typeface="Times New Roman" panose="02020603050405020304" pitchFamily="18" charset="0"/>
                <a:cs typeface="Times New Roman" panose="02020603050405020304" pitchFamily="18" charset="0"/>
              </a:rPr>
              <a:t>2’NCİ SEÇİM AŞAMALARINA</a:t>
            </a:r>
          </a:p>
          <a:p>
            <a:pPr algn="ctr">
              <a:lnSpc>
                <a:spcPts val="3860"/>
              </a:lnSpc>
              <a:defRPr/>
            </a:pPr>
            <a:r>
              <a:rPr lang="tr-TR" sz="2800" b="1" dirty="0">
                <a:solidFill>
                  <a:srgbClr val="FF0000"/>
                </a:solidFill>
                <a:latin typeface="Times New Roman" panose="02020603050405020304" pitchFamily="18" charset="0"/>
                <a:cs typeface="Times New Roman" panose="02020603050405020304" pitchFamily="18" charset="0"/>
              </a:rPr>
              <a:t>ÇAĞRI PUAN TÜRLERİ</a:t>
            </a:r>
            <a:endParaRPr lang="tr-TR" sz="2800" b="1" i="0" dirty="0">
              <a:solidFill>
                <a:srgbClr val="FF0000"/>
              </a:solidFill>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755576" y="2708920"/>
            <a:ext cx="7776864" cy="3024336"/>
          </a:xfrm>
        </p:spPr>
        <p:txBody>
          <a:bodyPr>
            <a:normAutofit/>
          </a:bodyPr>
          <a:lstStyle/>
          <a:p>
            <a:pPr algn="just"/>
            <a:r>
              <a:rPr lang="tr-TR" dirty="0">
                <a:solidFill>
                  <a:schemeClr val="tx1"/>
                </a:solidFill>
              </a:rPr>
              <a:t>	</a:t>
            </a:r>
          </a:p>
        </p:txBody>
      </p:sp>
      <p:sp>
        <p:nvSpPr>
          <p:cNvPr id="2" name="TextBox 1">
            <a:extLst>
              <a:ext uri="{FF2B5EF4-FFF2-40B4-BE49-F238E27FC236}">
                <a16:creationId xmlns:a16="http://schemas.microsoft.com/office/drawing/2014/main" id="{4FE9A86E-F3D4-EC4B-A25F-4DCCFFED8D48}"/>
              </a:ext>
            </a:extLst>
          </p:cNvPr>
          <p:cNvSpPr txBox="1"/>
          <p:nvPr/>
        </p:nvSpPr>
        <p:spPr>
          <a:xfrm>
            <a:off x="864023" y="2218830"/>
            <a:ext cx="7668417" cy="4473019"/>
          </a:xfrm>
          <a:prstGeom prst="rect">
            <a:avLst/>
          </a:prstGeom>
          <a:noFill/>
        </p:spPr>
        <p:txBody>
          <a:bodyPr wrap="square" rtlCol="0">
            <a:spAutoFit/>
          </a:bodyPr>
          <a:lstStyle/>
          <a:p>
            <a:pPr marL="342900" lvl="0" indent="-342900">
              <a:spcAft>
                <a:spcPts val="800"/>
              </a:spcAft>
              <a:buFont typeface="Wingdings" panose="05000000000000000000" pitchFamily="2" charset="2"/>
              <a:buChar char="Ø"/>
              <a:defRPr/>
            </a:pPr>
            <a:r>
              <a:rPr lang="tr-TR" sz="2400" kern="0" dirty="0">
                <a:latin typeface="Times New Roman" panose="02020603050405020304" pitchFamily="18" charset="0"/>
                <a:cs typeface="Times New Roman" panose="02020603050405020304" pitchFamily="18" charset="0"/>
              </a:rPr>
              <a:t>Kara Harp Okulu’na </a:t>
            </a:r>
            <a:r>
              <a:rPr lang="tr-TR" sz="2400" b="1" kern="0" dirty="0">
                <a:solidFill>
                  <a:srgbClr val="FF0000"/>
                </a:solidFill>
                <a:latin typeface="Times New Roman" panose="02020603050405020304" pitchFamily="18" charset="0"/>
                <a:cs typeface="Times New Roman" panose="02020603050405020304" pitchFamily="18" charset="0"/>
              </a:rPr>
              <a:t>MSÜ- Sayısal</a:t>
            </a:r>
            <a:r>
              <a:rPr lang="tr-TR" sz="2400" kern="0" dirty="0">
                <a:latin typeface="Times New Roman" panose="02020603050405020304" pitchFamily="18" charset="0"/>
                <a:cs typeface="Times New Roman" panose="02020603050405020304" pitchFamily="18" charset="0"/>
              </a:rPr>
              <a:t>,</a:t>
            </a:r>
            <a:br>
              <a:rPr lang="tr-TR" sz="2400" kern="0" dirty="0">
                <a:latin typeface="Times New Roman" panose="02020603050405020304" pitchFamily="18" charset="0"/>
                <a:cs typeface="Times New Roman" panose="02020603050405020304" pitchFamily="18" charset="0"/>
              </a:rPr>
            </a:br>
            <a:r>
              <a:rPr lang="tr-TR" sz="2400" b="1" kern="0" dirty="0">
                <a:solidFill>
                  <a:srgbClr val="FF0000"/>
                </a:solidFill>
                <a:latin typeface="Times New Roman" panose="02020603050405020304" pitchFamily="18" charset="0"/>
                <a:cs typeface="Times New Roman" panose="02020603050405020304" pitchFamily="18" charset="0"/>
              </a:rPr>
              <a:t>MSÜ-Eşit Ağırlık</a:t>
            </a:r>
            <a:r>
              <a:rPr lang="tr-TR" sz="2400" kern="0" dirty="0">
                <a:latin typeface="Times New Roman" panose="02020603050405020304" pitchFamily="18" charset="0"/>
                <a:cs typeface="Times New Roman" panose="02020603050405020304" pitchFamily="18" charset="0"/>
              </a:rPr>
              <a:t>, </a:t>
            </a:r>
            <a:r>
              <a:rPr lang="tr-TR" sz="2400" b="1" kern="0" dirty="0">
                <a:solidFill>
                  <a:srgbClr val="FF0000"/>
                </a:solidFill>
                <a:latin typeface="Times New Roman" panose="02020603050405020304" pitchFamily="18" charset="0"/>
                <a:cs typeface="Times New Roman" panose="02020603050405020304" pitchFamily="18" charset="0"/>
              </a:rPr>
              <a:t>MSÜ-Sözel,</a:t>
            </a:r>
          </a:p>
          <a:p>
            <a:pPr marL="342900" lvl="0" indent="-342900">
              <a:spcAft>
                <a:spcPts val="800"/>
              </a:spcAft>
              <a:buFont typeface="Wingdings" panose="05000000000000000000" pitchFamily="2" charset="2"/>
              <a:buChar char="Ø"/>
              <a:defRPr/>
            </a:pPr>
            <a:r>
              <a:rPr lang="tr-TR" sz="2400" kern="0" dirty="0">
                <a:latin typeface="Times New Roman" panose="02020603050405020304" pitchFamily="18" charset="0"/>
                <a:cs typeface="Times New Roman" panose="02020603050405020304" pitchFamily="18" charset="0"/>
              </a:rPr>
              <a:t>Deniz Harp Okulu, Hava Harp Okulu ve</a:t>
            </a:r>
            <a:br>
              <a:rPr lang="tr-TR" sz="2400" kern="0" dirty="0">
                <a:latin typeface="Times New Roman" panose="02020603050405020304" pitchFamily="18" charset="0"/>
                <a:cs typeface="Times New Roman" panose="02020603050405020304" pitchFamily="18" charset="0"/>
              </a:rPr>
            </a:br>
            <a:r>
              <a:rPr lang="tr-TR" sz="2400" kern="0" dirty="0">
                <a:latin typeface="Times New Roman" panose="02020603050405020304" pitchFamily="18" charset="0"/>
                <a:cs typeface="Times New Roman" panose="02020603050405020304" pitchFamily="18" charset="0"/>
              </a:rPr>
              <a:t>Sahil Güvenlik </a:t>
            </a:r>
            <a:r>
              <a:rPr lang="tr-TR" sz="2400" kern="0" dirty="0" err="1">
                <a:latin typeface="Times New Roman" panose="02020603050405020304" pitchFamily="18" charset="0"/>
                <a:cs typeface="Times New Roman" panose="02020603050405020304" pitchFamily="18" charset="0"/>
              </a:rPr>
              <a:t>K.lığı</a:t>
            </a:r>
            <a:r>
              <a:rPr lang="tr-TR" sz="2400" kern="0" dirty="0">
                <a:latin typeface="Times New Roman" panose="02020603050405020304" pitchFamily="18" charset="0"/>
                <a:cs typeface="Times New Roman" panose="02020603050405020304" pitchFamily="18" charset="0"/>
              </a:rPr>
              <a:t> namına Deniz Harp Okulu’na </a:t>
            </a:r>
            <a:r>
              <a:rPr lang="tr-TR" sz="2400" b="1" kern="0" dirty="0">
                <a:solidFill>
                  <a:srgbClr val="FF0000"/>
                </a:solidFill>
                <a:latin typeface="Times New Roman" panose="02020603050405020304" pitchFamily="18" charset="0"/>
                <a:cs typeface="Times New Roman" panose="02020603050405020304" pitchFamily="18" charset="0"/>
              </a:rPr>
              <a:t>MSÜ Sayısal Puan </a:t>
            </a:r>
            <a:r>
              <a:rPr lang="tr-TR" sz="2400" kern="0" dirty="0">
                <a:latin typeface="Times New Roman" panose="02020603050405020304" pitchFamily="18" charset="0"/>
                <a:cs typeface="Times New Roman" panose="02020603050405020304" pitchFamily="18" charset="0"/>
              </a:rPr>
              <a:t>türüyle,</a:t>
            </a:r>
          </a:p>
          <a:p>
            <a:pPr marL="342900" lvl="0" indent="-342900">
              <a:spcAft>
                <a:spcPts val="800"/>
              </a:spcAft>
              <a:buFont typeface="Wingdings" panose="05000000000000000000" pitchFamily="2" charset="2"/>
              <a:buChar char="Ø"/>
              <a:defRPr/>
            </a:pPr>
            <a:r>
              <a:rPr lang="tr-TR" sz="2400" kern="0" dirty="0">
                <a:latin typeface="Times New Roman" panose="02020603050405020304" pitchFamily="18" charset="0"/>
                <a:cs typeface="Times New Roman" panose="02020603050405020304" pitchFamily="18" charset="0"/>
              </a:rPr>
              <a:t>Kara, Deniz, Hava Asb. Meslek Yüksekokulları ve Sahil Güvenlik </a:t>
            </a:r>
            <a:r>
              <a:rPr lang="tr-TR" sz="2400" kern="0" dirty="0" err="1">
                <a:latin typeface="Times New Roman" panose="02020603050405020304" pitchFamily="18" charset="0"/>
                <a:cs typeface="Times New Roman" panose="02020603050405020304" pitchFamily="18" charset="0"/>
              </a:rPr>
              <a:t>K.lığı</a:t>
            </a:r>
            <a:r>
              <a:rPr lang="tr-TR" sz="2400" kern="0" dirty="0">
                <a:latin typeface="Times New Roman" panose="02020603050405020304" pitchFamily="18" charset="0"/>
                <a:cs typeface="Times New Roman" panose="02020603050405020304" pitchFamily="18" charset="0"/>
              </a:rPr>
              <a:t> namına Deniz </a:t>
            </a:r>
            <a:r>
              <a:rPr lang="tr-TR" sz="2400" kern="0" dirty="0" err="1">
                <a:latin typeface="Times New Roman" panose="02020603050405020304" pitchFamily="18" charset="0"/>
                <a:cs typeface="Times New Roman" panose="02020603050405020304" pitchFamily="18" charset="0"/>
              </a:rPr>
              <a:t>Asb.MYO’na</a:t>
            </a:r>
            <a:r>
              <a:rPr lang="tr-TR" sz="2400" kern="0" dirty="0">
                <a:latin typeface="Times New Roman" panose="02020603050405020304" pitchFamily="18" charset="0"/>
                <a:cs typeface="Times New Roman" panose="02020603050405020304" pitchFamily="18" charset="0"/>
              </a:rPr>
              <a:t> </a:t>
            </a:r>
            <a:r>
              <a:rPr lang="tr-TR" sz="2400" b="1" kern="0" dirty="0">
                <a:solidFill>
                  <a:srgbClr val="FF0000"/>
                </a:solidFill>
                <a:latin typeface="Times New Roman" panose="02020603050405020304" pitchFamily="18" charset="0"/>
                <a:cs typeface="Times New Roman" panose="02020603050405020304" pitchFamily="18" charset="0"/>
              </a:rPr>
              <a:t>MSÜ Genel Puan </a:t>
            </a:r>
            <a:r>
              <a:rPr lang="tr-TR" sz="2400" kern="0" dirty="0">
                <a:latin typeface="Times New Roman" panose="02020603050405020304" pitchFamily="18" charset="0"/>
                <a:cs typeface="Times New Roman" panose="02020603050405020304" pitchFamily="18" charset="0"/>
              </a:rPr>
              <a:t>türüyle,</a:t>
            </a:r>
          </a:p>
          <a:p>
            <a:pPr marL="342900" lvl="0" indent="-342900">
              <a:spcAft>
                <a:spcPts val="800"/>
              </a:spcAft>
              <a:buFont typeface="Wingdings" panose="05000000000000000000" pitchFamily="2" charset="2"/>
              <a:buChar char="Ø"/>
              <a:defRPr/>
            </a:pPr>
            <a:r>
              <a:rPr lang="tr-TR" sz="2400" kern="0" dirty="0">
                <a:latin typeface="Times New Roman" panose="02020603050405020304" pitchFamily="18" charset="0"/>
                <a:cs typeface="Times New Roman" panose="02020603050405020304" pitchFamily="18" charset="0"/>
              </a:rPr>
              <a:t>Bando Asb. Meslek Yüksekokulu’na adayın almış olmuş olduğu </a:t>
            </a:r>
            <a:r>
              <a:rPr lang="tr-TR" sz="2400" b="1" kern="0" dirty="0">
                <a:solidFill>
                  <a:srgbClr val="FF0000"/>
                </a:solidFill>
                <a:latin typeface="Times New Roman" panose="02020603050405020304" pitchFamily="18" charset="0"/>
                <a:cs typeface="Times New Roman" panose="02020603050405020304" pitchFamily="18" charset="0"/>
              </a:rPr>
              <a:t>en yüksek puan </a:t>
            </a:r>
            <a:r>
              <a:rPr lang="tr-TR" sz="2400" kern="0" dirty="0">
                <a:latin typeface="Times New Roman" panose="02020603050405020304" pitchFamily="18" charset="0"/>
                <a:cs typeface="Times New Roman" panose="02020603050405020304" pitchFamily="18" charset="0"/>
              </a:rPr>
              <a:t>türüyle çağrı yapılacaktır.</a:t>
            </a:r>
          </a:p>
          <a:p>
            <a:endParaRPr lang="en-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F7088E0E-A46C-4B60-BAD9-5A7B04E633F8}" type="slidenum">
              <a:rPr lang="tr-TR" smtClean="0"/>
              <a:t>29</a:t>
            </a:fld>
            <a:endParaRPr lang="tr-TR"/>
          </a:p>
        </p:txBody>
      </p:sp>
    </p:spTree>
    <p:extLst>
      <p:ext uri="{BB962C8B-B14F-4D97-AF65-F5344CB8AC3E}">
        <p14:creationId xmlns:p14="http://schemas.microsoft.com/office/powerpoint/2010/main" val="3153717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431540" y="2163018"/>
            <a:ext cx="8280920" cy="4055006"/>
          </a:xfrm>
          <a:effectLst/>
        </p:spPr>
        <p:txBody>
          <a:bodyPr>
            <a:normAutofit fontScale="85000" lnSpcReduction="20000"/>
          </a:bodyPr>
          <a:lstStyle/>
          <a:p>
            <a:pPr algn="just"/>
            <a:r>
              <a:rPr lang="tr-TR" sz="2400" b="1" dirty="0">
                <a:solidFill>
                  <a:schemeClr val="tx1"/>
                </a:solidFill>
                <a:latin typeface="Times New Roman" panose="02020603050405020304" pitchFamily="18" charset="0"/>
                <a:cs typeface="Times New Roman" panose="02020603050405020304" pitchFamily="18" charset="0"/>
              </a:rPr>
              <a:t>       Takdim Planı;</a:t>
            </a:r>
          </a:p>
          <a:p>
            <a:pPr algn="just"/>
            <a:endParaRPr lang="tr-TR" sz="2400" b="1" dirty="0">
              <a:solidFill>
                <a:schemeClr val="tx1"/>
              </a:solidFill>
              <a:latin typeface="Times New Roman" panose="02020603050405020304" pitchFamily="18" charset="0"/>
              <a:cs typeface="Times New Roman" panose="02020603050405020304" pitchFamily="18" charset="0"/>
            </a:endParaRPr>
          </a:p>
          <a:p>
            <a:pPr marL="457200" indent="-457200" algn="just">
              <a:lnSpc>
                <a:spcPct val="150000"/>
              </a:lnSpc>
              <a:buFont typeface="Arial" panose="020B0604020202020204" pitchFamily="34" charset="0"/>
              <a:buChar char="•"/>
            </a:pPr>
            <a:r>
              <a:rPr lang="tr-TR" sz="2400" b="1" dirty="0">
                <a:solidFill>
                  <a:schemeClr val="tx1"/>
                </a:solidFill>
                <a:latin typeface="Times New Roman" panose="02020603050405020304" pitchFamily="18" charset="0"/>
                <a:cs typeface="Times New Roman" panose="02020603050405020304" pitchFamily="18" charset="0"/>
              </a:rPr>
              <a:t>2022-MSÜ Öğrenci Temin Faaliyetleri Aşamaları</a:t>
            </a:r>
          </a:p>
          <a:p>
            <a:pPr marL="457200" indent="-457200" algn="just">
              <a:lnSpc>
                <a:spcPct val="150000"/>
              </a:lnSpc>
              <a:buFont typeface="Arial" panose="020B0604020202020204" pitchFamily="34" charset="0"/>
              <a:buChar char="•"/>
            </a:pPr>
            <a:r>
              <a:rPr lang="tr-TR" sz="2400" b="1" dirty="0">
                <a:solidFill>
                  <a:schemeClr val="tx1"/>
                </a:solidFill>
                <a:latin typeface="Times New Roman" panose="02020603050405020304" pitchFamily="18" charset="0"/>
                <a:cs typeface="Times New Roman" panose="02020603050405020304" pitchFamily="18" charset="0"/>
              </a:rPr>
              <a:t>2022-MSÜ Askeri Öğrenci Aday Belirleme Sınavı</a:t>
            </a:r>
          </a:p>
          <a:p>
            <a:pPr marL="457200" indent="-457200" algn="just">
              <a:lnSpc>
                <a:spcPct val="150000"/>
              </a:lnSpc>
              <a:buFont typeface="Arial" panose="020B0604020202020204" pitchFamily="34" charset="0"/>
              <a:buChar char="•"/>
            </a:pPr>
            <a:r>
              <a:rPr lang="tr-TR" sz="2400" b="1" dirty="0">
                <a:solidFill>
                  <a:schemeClr val="tx1"/>
                </a:solidFill>
                <a:latin typeface="Times New Roman" panose="02020603050405020304" pitchFamily="18" charset="0"/>
                <a:cs typeface="Times New Roman" panose="02020603050405020304" pitchFamily="18" charset="0"/>
              </a:rPr>
              <a:t>2022-MSÜ Tercih İşlemleri</a:t>
            </a:r>
          </a:p>
          <a:p>
            <a:pPr marL="457200" indent="-457200" algn="just">
              <a:lnSpc>
                <a:spcPct val="150000"/>
              </a:lnSpc>
              <a:buFont typeface="Arial" panose="020B0604020202020204" pitchFamily="34" charset="0"/>
              <a:buChar char="•"/>
            </a:pPr>
            <a:r>
              <a:rPr lang="tr-TR" sz="2400" b="1" dirty="0">
                <a:solidFill>
                  <a:schemeClr val="tx1"/>
                </a:solidFill>
                <a:latin typeface="Times New Roman" panose="02020603050405020304" pitchFamily="18" charset="0"/>
                <a:cs typeface="Times New Roman" panose="02020603050405020304" pitchFamily="18" charset="0"/>
              </a:rPr>
              <a:t>2022-MSÜ 2’nci Seçim Aşamalarına Çağrı İşlemleri</a:t>
            </a:r>
          </a:p>
          <a:p>
            <a:pPr marL="457200" indent="-457200" algn="just">
              <a:lnSpc>
                <a:spcPct val="150000"/>
              </a:lnSpc>
              <a:buFont typeface="Arial" panose="020B0604020202020204" pitchFamily="34" charset="0"/>
              <a:buChar char="•"/>
            </a:pPr>
            <a:r>
              <a:rPr lang="tr-TR" sz="2400" b="1" dirty="0">
                <a:solidFill>
                  <a:schemeClr val="tx1"/>
                </a:solidFill>
                <a:latin typeface="Times New Roman" panose="02020603050405020304" pitchFamily="18" charset="0"/>
                <a:cs typeface="Times New Roman" panose="02020603050405020304" pitchFamily="18" charset="0"/>
              </a:rPr>
              <a:t>2022-MSÜ 2’nci Seçim Aşamaları</a:t>
            </a:r>
          </a:p>
          <a:p>
            <a:pPr marL="457200" indent="-457200" algn="just">
              <a:lnSpc>
                <a:spcPct val="150000"/>
              </a:lnSpc>
              <a:buFont typeface="Arial" panose="020B0604020202020204" pitchFamily="34" charset="0"/>
              <a:buChar char="•"/>
            </a:pPr>
            <a:r>
              <a:rPr lang="tr-TR" sz="2400" b="1" dirty="0">
                <a:solidFill>
                  <a:schemeClr val="tx1"/>
                </a:solidFill>
                <a:latin typeface="Times New Roman" panose="02020603050405020304" pitchFamily="18" charset="0"/>
                <a:cs typeface="Times New Roman" panose="02020603050405020304" pitchFamily="18" charset="0"/>
              </a:rPr>
              <a:t>2022-MSÜ Sağlık Muayene İşlemleri</a:t>
            </a:r>
          </a:p>
          <a:p>
            <a:pPr marL="457200" indent="-457200" algn="just">
              <a:lnSpc>
                <a:spcPct val="150000"/>
              </a:lnSpc>
              <a:buFont typeface="Arial" panose="020B0604020202020204" pitchFamily="34" charset="0"/>
              <a:buChar char="•"/>
            </a:pPr>
            <a:r>
              <a:rPr lang="tr-TR" sz="2400" b="1" dirty="0">
                <a:solidFill>
                  <a:schemeClr val="tx1"/>
                </a:solidFill>
                <a:latin typeface="Times New Roman" panose="02020603050405020304" pitchFamily="18" charset="0"/>
                <a:cs typeface="Times New Roman" panose="02020603050405020304" pitchFamily="18" charset="0"/>
              </a:rPr>
              <a:t>2022-MSÜ Aday Yerleştirme İşlemleri</a:t>
            </a:r>
          </a:p>
          <a:p>
            <a:endParaRPr lang="tr-TR" sz="2400" b="1" dirty="0">
              <a:solidFill>
                <a:schemeClr val="tx1"/>
              </a:solidFill>
              <a:latin typeface="Times New Roman" panose="02020603050405020304" pitchFamily="18" charset="0"/>
              <a:cs typeface="Times New Roman" panose="02020603050405020304" pitchFamily="18" charset="0"/>
            </a:endParaRPr>
          </a:p>
        </p:txBody>
      </p:sp>
      <p:sp>
        <p:nvSpPr>
          <p:cNvPr id="5" name="Metin kutusu 4">
            <a:extLst>
              <a:ext uri="{FF2B5EF4-FFF2-40B4-BE49-F238E27FC236}">
                <a16:creationId xmlns:a16="http://schemas.microsoft.com/office/drawing/2014/main" id="{6A45C6EF-D3A1-42C5-958B-08D877498572}"/>
              </a:ext>
            </a:extLst>
          </p:cNvPr>
          <p:cNvSpPr txBox="1"/>
          <p:nvPr/>
        </p:nvSpPr>
        <p:spPr>
          <a:xfrm>
            <a:off x="1547664" y="412772"/>
            <a:ext cx="6937654" cy="954107"/>
          </a:xfrm>
          <a:prstGeom prst="rect">
            <a:avLst/>
          </a:prstGeom>
          <a:noFill/>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1" u="none" strike="noStrike" kern="0" cap="none" spc="0" normalizeH="0" baseline="0" noProof="0" dirty="0">
                <a:ln>
                  <a:noFill/>
                </a:ln>
                <a:solidFill>
                  <a:srgbClr val="FF0000"/>
                </a:solidFill>
                <a:uLnTx/>
                <a:uFillTx/>
                <a:latin typeface="Times New Roman" panose="02020603050405020304" pitchFamily="18" charset="0"/>
                <a:cs typeface="Times New Roman" panose="02020603050405020304" pitchFamily="18" charset="0"/>
              </a:rPr>
              <a:t>MSÜ ASKERİ ÖĞRENCİ TEMİN FAALİYETLERİ</a:t>
            </a:r>
          </a:p>
        </p:txBody>
      </p:sp>
      <p:pic>
        <p:nvPicPr>
          <p:cNvPr id="6" name="Resim 5">
            <a:extLst>
              <a:ext uri="{FF2B5EF4-FFF2-40B4-BE49-F238E27FC236}">
                <a16:creationId xmlns:a16="http://schemas.microsoft.com/office/drawing/2014/main" id="{6024301D-7CFE-B34C-8F64-90494D5059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2" y="-171400"/>
            <a:ext cx="2599973" cy="2520280"/>
          </a:xfrm>
          <a:prstGeom prst="rect">
            <a:avLst/>
          </a:prstGeom>
        </p:spPr>
      </p:pic>
      <p:sp>
        <p:nvSpPr>
          <p:cNvPr id="2" name="Slayt Numarası Yer Tutucusu 1"/>
          <p:cNvSpPr>
            <a:spLocks noGrp="1"/>
          </p:cNvSpPr>
          <p:nvPr>
            <p:ph type="sldNum" sz="quarter" idx="12"/>
          </p:nvPr>
        </p:nvSpPr>
        <p:spPr/>
        <p:txBody>
          <a:bodyPr/>
          <a:lstStyle/>
          <a:p>
            <a:fld id="{F7088E0E-A46C-4B60-BAD9-5A7B04E633F8}" type="slidenum">
              <a:rPr lang="tr-TR" smtClean="0"/>
              <a:t>3</a:t>
            </a:fld>
            <a:endParaRPr lang="tr-TR"/>
          </a:p>
        </p:txBody>
      </p:sp>
    </p:spTree>
    <p:extLst>
      <p:ext uri="{BB962C8B-B14F-4D97-AF65-F5344CB8AC3E}">
        <p14:creationId xmlns:p14="http://schemas.microsoft.com/office/powerpoint/2010/main" val="1918196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a16="http://schemas.microsoft.com/office/drawing/2014/main" id="{CC2D541E-93BE-CA46-9A38-70410737F9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8" name="Metin kutusu 1">
            <a:extLst>
              <a:ext uri="{FF2B5EF4-FFF2-40B4-BE49-F238E27FC236}">
                <a16:creationId xmlns:a16="http://schemas.microsoft.com/office/drawing/2014/main" id="{3F4BDB5A-C793-AF4F-A232-5AC514F5828D}"/>
              </a:ext>
            </a:extLst>
          </p:cNvPr>
          <p:cNvSpPr txBox="1"/>
          <p:nvPr/>
        </p:nvSpPr>
        <p:spPr>
          <a:xfrm>
            <a:off x="1691680" y="646476"/>
            <a:ext cx="6937654" cy="1059136"/>
          </a:xfrm>
          <a:prstGeom prst="rect">
            <a:avLst/>
          </a:prstGeom>
          <a:noFill/>
          <a:effectLst/>
        </p:spPr>
        <p:txBody>
          <a:bodyPr wrap="square" rtlCol="0">
            <a:spAutoFit/>
          </a:bodyPr>
          <a:lstStyle/>
          <a:p>
            <a:pPr algn="ctr">
              <a:lnSpc>
                <a:spcPts val="3860"/>
              </a:lnSpc>
              <a:defRPr/>
            </a:pPr>
            <a:r>
              <a:rPr lang="tr-TR" sz="2800" b="1" i="0" dirty="0">
                <a:latin typeface="Times New Roman" panose="02020603050405020304" pitchFamily="18" charset="0"/>
                <a:cs typeface="Times New Roman" panose="02020603050405020304" pitchFamily="18" charset="0"/>
              </a:rPr>
              <a:t>2022-MSÜ</a:t>
            </a:r>
          </a:p>
          <a:p>
            <a:pPr algn="ctr">
              <a:lnSpc>
                <a:spcPts val="3860"/>
              </a:lnSpc>
              <a:defRPr/>
            </a:pPr>
            <a:r>
              <a:rPr lang="tr-TR" sz="2800" b="1" i="0" dirty="0">
                <a:solidFill>
                  <a:srgbClr val="FF0000"/>
                </a:solidFill>
                <a:latin typeface="Times New Roman" panose="02020603050405020304" pitchFamily="18" charset="0"/>
                <a:cs typeface="Times New Roman" panose="02020603050405020304" pitchFamily="18" charset="0"/>
              </a:rPr>
              <a:t>2’NCİ SEÇİM AŞAMALARI</a:t>
            </a:r>
          </a:p>
        </p:txBody>
      </p:sp>
      <p:sp>
        <p:nvSpPr>
          <p:cNvPr id="3" name="Alt Başlık 2"/>
          <p:cNvSpPr>
            <a:spLocks noGrp="1"/>
          </p:cNvSpPr>
          <p:nvPr>
            <p:ph type="subTitle" idx="1"/>
          </p:nvPr>
        </p:nvSpPr>
        <p:spPr>
          <a:xfrm>
            <a:off x="359532" y="2393203"/>
            <a:ext cx="8424936" cy="2736304"/>
          </a:xfrm>
        </p:spPr>
        <p:txBody>
          <a:bodyPr>
            <a:normAutofit/>
          </a:bodyPr>
          <a:lstStyle/>
          <a:p>
            <a:pPr algn="l">
              <a:lnSpc>
                <a:spcPct val="150000"/>
              </a:lnSpc>
            </a:pPr>
            <a:r>
              <a:rPr lang="tr-TR" sz="2800" dirty="0">
                <a:solidFill>
                  <a:schemeClr val="tx1"/>
                </a:solidFill>
                <a:latin typeface="Times New Roman" panose="02020603050405020304" pitchFamily="18" charset="0"/>
                <a:cs typeface="Times New Roman" panose="02020603050405020304" pitchFamily="18" charset="0"/>
              </a:rPr>
              <a:t>MSÜ 2’nci Seçim Aşamaları;</a:t>
            </a:r>
            <a:br>
              <a:rPr lang="tr-TR" sz="2800" dirty="0">
                <a:solidFill>
                  <a:schemeClr val="tx1"/>
                </a:solidFill>
                <a:latin typeface="Times New Roman" panose="02020603050405020304" pitchFamily="18" charset="0"/>
                <a:cs typeface="Times New Roman" panose="02020603050405020304" pitchFamily="18" charset="0"/>
              </a:rPr>
            </a:br>
            <a:r>
              <a:rPr lang="tr-TR" sz="2800" dirty="0">
                <a:solidFill>
                  <a:schemeClr val="tx1"/>
                </a:solidFill>
                <a:latin typeface="Times New Roman" panose="02020603050405020304" pitchFamily="18" charset="0"/>
                <a:cs typeface="Times New Roman" panose="02020603050405020304" pitchFamily="18" charset="0"/>
              </a:rPr>
              <a:t>2022 YKS Oturumlarının uygulanmasını müteakip</a:t>
            </a:r>
            <a:br>
              <a:rPr lang="tr-TR" sz="2800" dirty="0">
                <a:solidFill>
                  <a:srgbClr val="002060"/>
                </a:solidFill>
                <a:latin typeface="Times New Roman" panose="02020603050405020304" pitchFamily="18" charset="0"/>
                <a:cs typeface="Times New Roman" panose="02020603050405020304" pitchFamily="18" charset="0"/>
              </a:rPr>
            </a:br>
            <a:r>
              <a:rPr lang="tr-TR" sz="2800" b="1" u="sng" dirty="0">
                <a:solidFill>
                  <a:srgbClr val="FF0000"/>
                </a:solidFill>
                <a:latin typeface="Times New Roman" panose="02020603050405020304" pitchFamily="18" charset="0"/>
                <a:cs typeface="Times New Roman" panose="02020603050405020304" pitchFamily="18" charset="0"/>
              </a:rPr>
              <a:t>Kara Harp Okulu-Ankara</a:t>
            </a:r>
            <a:r>
              <a:rPr lang="tr-TR" sz="2800" b="1" dirty="0">
                <a:solidFill>
                  <a:srgbClr val="FF0000"/>
                </a:solidFill>
                <a:latin typeface="Times New Roman" panose="02020603050405020304" pitchFamily="18" charset="0"/>
                <a:cs typeface="Times New Roman" panose="02020603050405020304" pitchFamily="18" charset="0"/>
              </a:rPr>
              <a:t> </a:t>
            </a:r>
            <a:r>
              <a:rPr lang="tr-TR" sz="2800" dirty="0">
                <a:solidFill>
                  <a:schemeClr val="tx1"/>
                </a:solidFill>
                <a:latin typeface="Times New Roman" panose="02020603050405020304" pitchFamily="18" charset="0"/>
                <a:cs typeface="Times New Roman" panose="02020603050405020304" pitchFamily="18" charset="0"/>
              </a:rPr>
              <a:t>yerleşkesinde</a:t>
            </a:r>
          </a:p>
          <a:p>
            <a:pPr algn="l">
              <a:lnSpc>
                <a:spcPct val="150000"/>
              </a:lnSpc>
            </a:pPr>
            <a:r>
              <a:rPr lang="tr-TR" sz="2800" dirty="0">
                <a:solidFill>
                  <a:schemeClr val="tx1"/>
                </a:solidFill>
                <a:latin typeface="Times New Roman" panose="02020603050405020304" pitchFamily="18" charset="0"/>
                <a:cs typeface="Times New Roman" panose="02020603050405020304" pitchFamily="18" charset="0"/>
              </a:rPr>
              <a:t>icra edilecektir.</a:t>
            </a:r>
          </a:p>
        </p:txBody>
      </p:sp>
      <p:sp>
        <p:nvSpPr>
          <p:cNvPr id="2" name="Slayt Numarası Yer Tutucusu 1"/>
          <p:cNvSpPr>
            <a:spLocks noGrp="1"/>
          </p:cNvSpPr>
          <p:nvPr>
            <p:ph type="sldNum" sz="quarter" idx="12"/>
          </p:nvPr>
        </p:nvSpPr>
        <p:spPr/>
        <p:txBody>
          <a:bodyPr/>
          <a:lstStyle/>
          <a:p>
            <a:fld id="{F7088E0E-A46C-4B60-BAD9-5A7B04E633F8}" type="slidenum">
              <a:rPr lang="tr-TR" smtClean="0"/>
              <a:t>30</a:t>
            </a:fld>
            <a:endParaRPr lang="tr-TR"/>
          </a:p>
        </p:txBody>
      </p:sp>
    </p:spTree>
    <p:extLst>
      <p:ext uri="{BB962C8B-B14F-4D97-AF65-F5344CB8AC3E}">
        <p14:creationId xmlns:p14="http://schemas.microsoft.com/office/powerpoint/2010/main" val="3207738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a16="http://schemas.microsoft.com/office/drawing/2014/main" id="{B1D7C31A-D0B0-C545-8854-CC61E5DF5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10" name="Metin kutusu 1">
            <a:extLst>
              <a:ext uri="{FF2B5EF4-FFF2-40B4-BE49-F238E27FC236}">
                <a16:creationId xmlns:a16="http://schemas.microsoft.com/office/drawing/2014/main" id="{4C62BACA-1130-024C-8DE7-5B2A117A84F5}"/>
              </a:ext>
            </a:extLst>
          </p:cNvPr>
          <p:cNvSpPr txBox="1"/>
          <p:nvPr/>
        </p:nvSpPr>
        <p:spPr>
          <a:xfrm>
            <a:off x="1691680" y="646476"/>
            <a:ext cx="6937654" cy="1059136"/>
          </a:xfrm>
          <a:prstGeom prst="rect">
            <a:avLst/>
          </a:prstGeom>
          <a:noFill/>
          <a:effectLst/>
        </p:spPr>
        <p:txBody>
          <a:bodyPr wrap="square" rtlCol="0">
            <a:spAutoFit/>
          </a:bodyPr>
          <a:lstStyle/>
          <a:p>
            <a:pPr algn="ctr">
              <a:lnSpc>
                <a:spcPts val="3860"/>
              </a:lnSpc>
              <a:defRPr/>
            </a:pPr>
            <a:r>
              <a:rPr lang="tr-TR" sz="2800" b="1" i="0" dirty="0">
                <a:latin typeface="Times New Roman" panose="02020603050405020304" pitchFamily="18" charset="0"/>
                <a:cs typeface="Times New Roman" panose="02020603050405020304" pitchFamily="18" charset="0"/>
              </a:rPr>
              <a:t>2022-MSÜ</a:t>
            </a:r>
          </a:p>
          <a:p>
            <a:pPr algn="ctr">
              <a:lnSpc>
                <a:spcPts val="3860"/>
              </a:lnSpc>
              <a:defRPr/>
            </a:pPr>
            <a:r>
              <a:rPr lang="tr-TR" sz="2800" b="1" i="0" dirty="0">
                <a:solidFill>
                  <a:srgbClr val="FF0000"/>
                </a:solidFill>
                <a:latin typeface="Times New Roman" panose="02020603050405020304" pitchFamily="18" charset="0"/>
                <a:cs typeface="Times New Roman" panose="02020603050405020304" pitchFamily="18" charset="0"/>
              </a:rPr>
              <a:t>2’NCİ SEÇİM AŞAMALARI</a:t>
            </a:r>
          </a:p>
        </p:txBody>
      </p:sp>
      <p:sp>
        <p:nvSpPr>
          <p:cNvPr id="3" name="Alt Başlık 2"/>
          <p:cNvSpPr>
            <a:spLocks noGrp="1"/>
          </p:cNvSpPr>
          <p:nvPr>
            <p:ph type="subTitle" idx="1"/>
          </p:nvPr>
        </p:nvSpPr>
        <p:spPr>
          <a:xfrm>
            <a:off x="755576" y="2708920"/>
            <a:ext cx="7776864" cy="3024336"/>
          </a:xfrm>
        </p:spPr>
        <p:txBody>
          <a:bodyPr>
            <a:normAutofit/>
          </a:bodyPr>
          <a:lstStyle/>
          <a:p>
            <a:pPr algn="just"/>
            <a:r>
              <a:rPr lang="tr-TR" dirty="0">
                <a:solidFill>
                  <a:schemeClr val="tx1"/>
                </a:solidFill>
              </a:rPr>
              <a:t>	</a:t>
            </a:r>
          </a:p>
        </p:txBody>
      </p:sp>
      <p:pic>
        <p:nvPicPr>
          <p:cNvPr id="4" name="Picture 3" descr="A screenshot of a cell phone&#10;&#10;Description automatically generated">
            <a:extLst>
              <a:ext uri="{FF2B5EF4-FFF2-40B4-BE49-F238E27FC236}">
                <a16:creationId xmlns:a16="http://schemas.microsoft.com/office/drawing/2014/main" id="{1A386DFC-7B10-B84D-BF84-C65F4C556A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381" y="2722163"/>
            <a:ext cx="8519238" cy="4147765"/>
          </a:xfrm>
          <a:prstGeom prst="rect">
            <a:avLst/>
          </a:prstGeom>
        </p:spPr>
      </p:pic>
      <p:sp>
        <p:nvSpPr>
          <p:cNvPr id="2" name="Metin kutusu 1">
            <a:extLst>
              <a:ext uri="{FF2B5EF4-FFF2-40B4-BE49-F238E27FC236}">
                <a16:creationId xmlns:a16="http://schemas.microsoft.com/office/drawing/2014/main" id="{2B3DCB4D-AAD1-4DAA-AF4B-903682D88E47}"/>
              </a:ext>
            </a:extLst>
          </p:cNvPr>
          <p:cNvSpPr txBox="1"/>
          <p:nvPr/>
        </p:nvSpPr>
        <p:spPr>
          <a:xfrm>
            <a:off x="755576" y="2011159"/>
            <a:ext cx="7595322" cy="707886"/>
          </a:xfrm>
          <a:prstGeom prst="rect">
            <a:avLst/>
          </a:prstGeom>
          <a:noFill/>
        </p:spPr>
        <p:txBody>
          <a:bodyPr wrap="square" rtlCol="0">
            <a:spAutoFit/>
          </a:bodyPr>
          <a:lstStyle/>
          <a:p>
            <a:pPr algn="just"/>
            <a:r>
              <a:rPr lang="tr-TR" sz="2000" b="1" dirty="0">
                <a:solidFill>
                  <a:srgbClr val="FF0000"/>
                </a:solidFill>
                <a:latin typeface="Times New Roman" panose="02020603050405020304" pitchFamily="18" charset="0"/>
                <a:cs typeface="Times New Roman" panose="02020603050405020304" pitchFamily="18" charset="0"/>
              </a:rPr>
              <a:t>2’nci Seçim Aşamalarında adaylar sırasıyla aşağıdaki seçim aşamalarına katılırlar;</a:t>
            </a:r>
          </a:p>
        </p:txBody>
      </p:sp>
      <p:sp>
        <p:nvSpPr>
          <p:cNvPr id="5" name="Slayt Numarası Yer Tutucusu 4"/>
          <p:cNvSpPr>
            <a:spLocks noGrp="1"/>
          </p:cNvSpPr>
          <p:nvPr>
            <p:ph type="sldNum" sz="quarter" idx="12"/>
          </p:nvPr>
        </p:nvSpPr>
        <p:spPr/>
        <p:txBody>
          <a:bodyPr/>
          <a:lstStyle/>
          <a:p>
            <a:fld id="{F7088E0E-A46C-4B60-BAD9-5A7B04E633F8}" type="slidenum">
              <a:rPr lang="tr-TR" smtClean="0"/>
              <a:t>31</a:t>
            </a:fld>
            <a:endParaRPr lang="tr-TR"/>
          </a:p>
        </p:txBody>
      </p:sp>
    </p:spTree>
    <p:extLst>
      <p:ext uri="{BB962C8B-B14F-4D97-AF65-F5344CB8AC3E}">
        <p14:creationId xmlns:p14="http://schemas.microsoft.com/office/powerpoint/2010/main" val="3879710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a16="http://schemas.microsoft.com/office/drawing/2014/main" id="{B1D7C31A-D0B0-C545-8854-CC61E5DF5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10" name="Metin kutusu 1">
            <a:extLst>
              <a:ext uri="{FF2B5EF4-FFF2-40B4-BE49-F238E27FC236}">
                <a16:creationId xmlns:a16="http://schemas.microsoft.com/office/drawing/2014/main" id="{4C62BACA-1130-024C-8DE7-5B2A117A84F5}"/>
              </a:ext>
            </a:extLst>
          </p:cNvPr>
          <p:cNvSpPr txBox="1"/>
          <p:nvPr/>
        </p:nvSpPr>
        <p:spPr>
          <a:xfrm>
            <a:off x="1691680" y="646476"/>
            <a:ext cx="6937654" cy="1059136"/>
          </a:xfrm>
          <a:prstGeom prst="rect">
            <a:avLst/>
          </a:prstGeom>
          <a:noFill/>
          <a:effectLst/>
        </p:spPr>
        <p:txBody>
          <a:bodyPr wrap="square" rtlCol="0">
            <a:spAutoFit/>
          </a:bodyPr>
          <a:lstStyle/>
          <a:p>
            <a:pPr algn="ctr">
              <a:lnSpc>
                <a:spcPts val="3860"/>
              </a:lnSpc>
              <a:defRPr/>
            </a:pPr>
            <a:r>
              <a:rPr lang="tr-TR" sz="2800" b="1" i="0" dirty="0">
                <a:latin typeface="Times New Roman" panose="02020603050405020304" pitchFamily="18" charset="0"/>
                <a:cs typeface="Times New Roman" panose="02020603050405020304" pitchFamily="18" charset="0"/>
              </a:rPr>
              <a:t>2022-MSÜ</a:t>
            </a:r>
          </a:p>
          <a:p>
            <a:pPr algn="ctr">
              <a:lnSpc>
                <a:spcPts val="3860"/>
              </a:lnSpc>
              <a:defRPr/>
            </a:pPr>
            <a:r>
              <a:rPr lang="tr-TR" sz="2800" b="1" i="0" dirty="0">
                <a:solidFill>
                  <a:srgbClr val="FF0000"/>
                </a:solidFill>
                <a:latin typeface="Times New Roman" panose="02020603050405020304" pitchFamily="18" charset="0"/>
                <a:cs typeface="Times New Roman" panose="02020603050405020304" pitchFamily="18" charset="0"/>
              </a:rPr>
              <a:t>2’NCİ SEÇİM AŞAMALARI</a:t>
            </a:r>
          </a:p>
        </p:txBody>
      </p:sp>
      <p:sp>
        <p:nvSpPr>
          <p:cNvPr id="3" name="Alt Başlık 2"/>
          <p:cNvSpPr>
            <a:spLocks noGrp="1"/>
          </p:cNvSpPr>
          <p:nvPr>
            <p:ph type="subTitle" idx="1"/>
          </p:nvPr>
        </p:nvSpPr>
        <p:spPr>
          <a:xfrm>
            <a:off x="755576" y="2708920"/>
            <a:ext cx="7776864" cy="3024336"/>
          </a:xfrm>
        </p:spPr>
        <p:txBody>
          <a:bodyPr>
            <a:normAutofit/>
          </a:bodyPr>
          <a:lstStyle/>
          <a:p>
            <a:pPr algn="just"/>
            <a:r>
              <a:rPr lang="tr-TR" dirty="0">
                <a:solidFill>
                  <a:schemeClr val="tx1"/>
                </a:solidFill>
              </a:rPr>
              <a:t>	</a:t>
            </a:r>
          </a:p>
        </p:txBody>
      </p:sp>
      <p:sp>
        <p:nvSpPr>
          <p:cNvPr id="2" name="Metin kutusu 1">
            <a:extLst>
              <a:ext uri="{FF2B5EF4-FFF2-40B4-BE49-F238E27FC236}">
                <a16:creationId xmlns:a16="http://schemas.microsoft.com/office/drawing/2014/main" id="{7C1ADC2A-DBA9-4D82-8D0F-6E5F22BA2C49}"/>
              </a:ext>
            </a:extLst>
          </p:cNvPr>
          <p:cNvSpPr txBox="1"/>
          <p:nvPr/>
        </p:nvSpPr>
        <p:spPr>
          <a:xfrm>
            <a:off x="2463960" y="1828800"/>
            <a:ext cx="5393094" cy="551561"/>
          </a:xfrm>
          <a:prstGeom prst="rect">
            <a:avLst/>
          </a:prstGeom>
          <a:noFill/>
          <a:effectLst/>
        </p:spPr>
        <p:txBody>
          <a:bodyPr wrap="square" rtlCol="0">
            <a:spAutoFit/>
          </a:bodyPr>
          <a:lstStyle>
            <a:defPPr lvl="0">
              <a:defRPr lang="tr-TR"/>
            </a:defPPr>
            <a:lvl1pPr algn="ctr">
              <a:lnSpc>
                <a:spcPts val="3860"/>
              </a:lnSpc>
              <a:defRPr sz="2800" b="1" i="0">
                <a:latin typeface="Futura" panose="020B0602020204020303" pitchFamily="34" charset="-79"/>
                <a:cs typeface="Futura" panose="020B0602020204020303" pitchFamily="34" charset="-79"/>
              </a:defRPr>
            </a:lvl1pPr>
          </a:lstStyle>
          <a:p>
            <a:r>
              <a:rPr lang="tr-TR" dirty="0">
                <a:solidFill>
                  <a:srgbClr val="FF0000"/>
                </a:solidFill>
                <a:latin typeface="Times New Roman" panose="02020603050405020304" pitchFamily="18" charset="0"/>
                <a:cs typeface="Times New Roman" panose="02020603050405020304" pitchFamily="18" charset="0"/>
              </a:rPr>
              <a:t>Evrak Kontrol </a:t>
            </a:r>
          </a:p>
        </p:txBody>
      </p:sp>
      <p:sp>
        <p:nvSpPr>
          <p:cNvPr id="5" name="Metin kutusu 4">
            <a:extLst>
              <a:ext uri="{FF2B5EF4-FFF2-40B4-BE49-F238E27FC236}">
                <a16:creationId xmlns:a16="http://schemas.microsoft.com/office/drawing/2014/main" id="{A8C1C1EF-0789-4389-A84A-52EB37BD690F}"/>
              </a:ext>
            </a:extLst>
          </p:cNvPr>
          <p:cNvSpPr txBox="1"/>
          <p:nvPr/>
        </p:nvSpPr>
        <p:spPr>
          <a:xfrm>
            <a:off x="827584" y="3105834"/>
            <a:ext cx="7632848" cy="1384995"/>
          </a:xfrm>
          <a:prstGeom prst="rect">
            <a:avLst/>
          </a:prstGeom>
          <a:noFill/>
        </p:spPr>
        <p:txBody>
          <a:bodyPr wrap="square" rtlCol="0">
            <a:spAutoFit/>
          </a:bodyPr>
          <a:lstStyle/>
          <a:p>
            <a:pPr algn="just"/>
            <a:r>
              <a:rPr lang="tr-TR" sz="2800" dirty="0">
                <a:latin typeface="Times New Roman" panose="02020603050405020304" pitchFamily="18" charset="0"/>
                <a:cs typeface="Times New Roman" panose="02020603050405020304" pitchFamily="18" charset="0"/>
              </a:rPr>
              <a:t>2’nci Seçim Aşamalarına gelen adayların gelirken yanlarında getirmeleri gereken evrakların kontrol edildiği aşamadır.</a:t>
            </a:r>
          </a:p>
        </p:txBody>
      </p:sp>
      <p:sp>
        <p:nvSpPr>
          <p:cNvPr id="4" name="Slayt Numarası Yer Tutucusu 3"/>
          <p:cNvSpPr>
            <a:spLocks noGrp="1"/>
          </p:cNvSpPr>
          <p:nvPr>
            <p:ph type="sldNum" sz="quarter" idx="12"/>
          </p:nvPr>
        </p:nvSpPr>
        <p:spPr/>
        <p:txBody>
          <a:bodyPr/>
          <a:lstStyle/>
          <a:p>
            <a:fld id="{F7088E0E-A46C-4B60-BAD9-5A7B04E633F8}" type="slidenum">
              <a:rPr lang="tr-TR" smtClean="0"/>
              <a:t>32</a:t>
            </a:fld>
            <a:endParaRPr lang="tr-TR"/>
          </a:p>
        </p:txBody>
      </p:sp>
    </p:spTree>
    <p:extLst>
      <p:ext uri="{BB962C8B-B14F-4D97-AF65-F5344CB8AC3E}">
        <p14:creationId xmlns:p14="http://schemas.microsoft.com/office/powerpoint/2010/main" val="3469301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a16="http://schemas.microsoft.com/office/drawing/2014/main" id="{B1D7C31A-D0B0-C545-8854-CC61E5DF5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10" name="Metin kutusu 1">
            <a:extLst>
              <a:ext uri="{FF2B5EF4-FFF2-40B4-BE49-F238E27FC236}">
                <a16:creationId xmlns:a16="http://schemas.microsoft.com/office/drawing/2014/main" id="{4C62BACA-1130-024C-8DE7-5B2A117A84F5}"/>
              </a:ext>
            </a:extLst>
          </p:cNvPr>
          <p:cNvSpPr txBox="1"/>
          <p:nvPr/>
        </p:nvSpPr>
        <p:spPr>
          <a:xfrm>
            <a:off x="1691680" y="646476"/>
            <a:ext cx="6937654" cy="1059136"/>
          </a:xfrm>
          <a:prstGeom prst="rect">
            <a:avLst/>
          </a:prstGeom>
          <a:noFill/>
          <a:effectLst/>
        </p:spPr>
        <p:txBody>
          <a:bodyPr wrap="square" rtlCol="0">
            <a:spAutoFit/>
          </a:bodyPr>
          <a:lstStyle/>
          <a:p>
            <a:pPr algn="ctr">
              <a:lnSpc>
                <a:spcPts val="3860"/>
              </a:lnSpc>
              <a:defRPr/>
            </a:pPr>
            <a:r>
              <a:rPr lang="tr-TR" sz="2800" b="1" i="0" dirty="0">
                <a:latin typeface="Times New Roman" panose="02020603050405020304" pitchFamily="18" charset="0"/>
                <a:cs typeface="Times New Roman" panose="02020603050405020304" pitchFamily="18" charset="0"/>
              </a:rPr>
              <a:t>2022-MSÜ</a:t>
            </a:r>
          </a:p>
          <a:p>
            <a:pPr algn="ctr">
              <a:lnSpc>
                <a:spcPts val="3860"/>
              </a:lnSpc>
              <a:defRPr/>
            </a:pPr>
            <a:r>
              <a:rPr lang="tr-TR" sz="2800" b="1" i="0" dirty="0">
                <a:solidFill>
                  <a:srgbClr val="FF0000"/>
                </a:solidFill>
                <a:latin typeface="Times New Roman" panose="02020603050405020304" pitchFamily="18" charset="0"/>
                <a:cs typeface="Times New Roman" panose="02020603050405020304" pitchFamily="18" charset="0"/>
              </a:rPr>
              <a:t>2’NCİ SEÇİM AŞAMALARI</a:t>
            </a:r>
          </a:p>
        </p:txBody>
      </p:sp>
      <p:sp>
        <p:nvSpPr>
          <p:cNvPr id="3" name="Alt Başlık 2"/>
          <p:cNvSpPr>
            <a:spLocks noGrp="1"/>
          </p:cNvSpPr>
          <p:nvPr>
            <p:ph type="subTitle" idx="1"/>
          </p:nvPr>
        </p:nvSpPr>
        <p:spPr>
          <a:xfrm>
            <a:off x="755576" y="2708920"/>
            <a:ext cx="7776864" cy="3024336"/>
          </a:xfrm>
        </p:spPr>
        <p:txBody>
          <a:bodyPr>
            <a:normAutofit/>
          </a:bodyPr>
          <a:lstStyle/>
          <a:p>
            <a:pPr algn="just"/>
            <a:r>
              <a:rPr lang="tr-TR" dirty="0">
                <a:solidFill>
                  <a:schemeClr val="tx1"/>
                </a:solidFill>
              </a:rPr>
              <a:t>	</a:t>
            </a:r>
          </a:p>
        </p:txBody>
      </p:sp>
      <p:sp>
        <p:nvSpPr>
          <p:cNvPr id="2" name="Metin kutusu 1">
            <a:extLst>
              <a:ext uri="{FF2B5EF4-FFF2-40B4-BE49-F238E27FC236}">
                <a16:creationId xmlns:a16="http://schemas.microsoft.com/office/drawing/2014/main" id="{7C1ADC2A-DBA9-4D82-8D0F-6E5F22BA2C49}"/>
              </a:ext>
            </a:extLst>
          </p:cNvPr>
          <p:cNvSpPr txBox="1"/>
          <p:nvPr/>
        </p:nvSpPr>
        <p:spPr>
          <a:xfrm>
            <a:off x="2463960" y="1828800"/>
            <a:ext cx="5393094" cy="562205"/>
          </a:xfrm>
          <a:prstGeom prst="rect">
            <a:avLst/>
          </a:prstGeom>
          <a:noFill/>
        </p:spPr>
        <p:txBody>
          <a:bodyPr wrap="square" rtlCol="0">
            <a:spAutoFit/>
          </a:bodyPr>
          <a:lstStyle>
            <a:defPPr lvl="0">
              <a:defRPr lang="tr-TR"/>
            </a:defPPr>
            <a:lvl1pPr algn="ctr">
              <a:lnSpc>
                <a:spcPts val="3860"/>
              </a:lnSpc>
              <a:defRPr sz="2800" b="1">
                <a:solidFill>
                  <a:srgbClr val="FF0000"/>
                </a:solidFill>
                <a:cs typeface="Futura" panose="020B0602020204020303" pitchFamily="34" charset="-79"/>
              </a:defRPr>
            </a:lvl1pPr>
          </a:lstStyle>
          <a:p>
            <a:r>
              <a:rPr lang="tr-TR" dirty="0">
                <a:latin typeface="Times New Roman" panose="02020603050405020304" pitchFamily="18" charset="0"/>
                <a:cs typeface="Times New Roman" panose="02020603050405020304" pitchFamily="18" charset="0"/>
              </a:rPr>
              <a:t>Fiziki Değerlendirme </a:t>
            </a:r>
          </a:p>
        </p:txBody>
      </p:sp>
      <p:sp>
        <p:nvSpPr>
          <p:cNvPr id="5" name="Metin kutusu 4">
            <a:extLst>
              <a:ext uri="{FF2B5EF4-FFF2-40B4-BE49-F238E27FC236}">
                <a16:creationId xmlns:a16="http://schemas.microsoft.com/office/drawing/2014/main" id="{A8C1C1EF-0789-4389-A84A-52EB37BD690F}"/>
              </a:ext>
            </a:extLst>
          </p:cNvPr>
          <p:cNvSpPr txBox="1"/>
          <p:nvPr/>
        </p:nvSpPr>
        <p:spPr>
          <a:xfrm>
            <a:off x="755576" y="2565057"/>
            <a:ext cx="7801750" cy="3693319"/>
          </a:xfrm>
          <a:prstGeom prst="rect">
            <a:avLst/>
          </a:prstGeom>
          <a:noFill/>
        </p:spPr>
        <p:txBody>
          <a:bodyPr wrap="square" rtlCol="0">
            <a:spAutoFit/>
          </a:bodyPr>
          <a:lstStyle/>
          <a:p>
            <a:pPr algn="just"/>
            <a:r>
              <a:rPr lang="tr-TR" sz="2800" dirty="0">
                <a:latin typeface="Times New Roman" panose="02020603050405020304" pitchFamily="18" charset="0"/>
                <a:cs typeface="Times New Roman" panose="02020603050405020304" pitchFamily="18" charset="0"/>
              </a:rPr>
              <a:t>Adayların Boy-Kilo kontrollerinin yapıldığı aşamadır. </a:t>
            </a:r>
            <a:r>
              <a:rPr lang="tr-TR" sz="2800" b="1" dirty="0">
                <a:solidFill>
                  <a:srgbClr val="FF0000"/>
                </a:solidFill>
                <a:latin typeface="Times New Roman" panose="02020603050405020304" pitchFamily="18" charset="0"/>
                <a:cs typeface="Times New Roman" panose="02020603050405020304" pitchFamily="18" charset="0"/>
              </a:rPr>
              <a:t>Boy standartları;</a:t>
            </a:r>
          </a:p>
          <a:p>
            <a:pPr algn="just"/>
            <a:endParaRPr lang="tr-TR" b="1" dirty="0">
              <a:solidFill>
                <a:srgbClr val="FF0000"/>
              </a:solidFill>
              <a:latin typeface="Times New Roman" panose="02020603050405020304" pitchFamily="18" charset="0"/>
              <a:cs typeface="Times New Roman" panose="02020603050405020304" pitchFamily="18" charset="0"/>
            </a:endParaRPr>
          </a:p>
          <a:p>
            <a:pPr algn="just"/>
            <a:r>
              <a:rPr lang="tr-TR" sz="2800" dirty="0">
                <a:latin typeface="Times New Roman" panose="02020603050405020304" pitchFamily="18" charset="0"/>
                <a:cs typeface="Times New Roman" panose="02020603050405020304" pitchFamily="18" charset="0"/>
              </a:rPr>
              <a:t>	Erkeklerde en az 165 cm., </a:t>
            </a:r>
          </a:p>
          <a:p>
            <a:pPr algn="just"/>
            <a:r>
              <a:rPr lang="tr-TR" sz="2800" dirty="0">
                <a:latin typeface="Times New Roman" panose="02020603050405020304" pitchFamily="18" charset="0"/>
                <a:cs typeface="Times New Roman" panose="02020603050405020304" pitchFamily="18" charset="0"/>
              </a:rPr>
              <a:t>	Kadınlarda (HHO hariç) en az 160 cm. olarak,</a:t>
            </a:r>
          </a:p>
          <a:p>
            <a:pPr algn="just"/>
            <a:endParaRPr lang="tr-TR" dirty="0">
              <a:latin typeface="Times New Roman" panose="02020603050405020304" pitchFamily="18" charset="0"/>
              <a:cs typeface="Times New Roman" panose="02020603050405020304" pitchFamily="18" charset="0"/>
            </a:endParaRPr>
          </a:p>
          <a:p>
            <a:pPr algn="just"/>
            <a:r>
              <a:rPr lang="tr-TR" sz="2800" b="1" dirty="0">
                <a:solidFill>
                  <a:srgbClr val="FF0000"/>
                </a:solidFill>
                <a:latin typeface="Times New Roman" panose="02020603050405020304" pitchFamily="18" charset="0"/>
                <a:cs typeface="Times New Roman" panose="02020603050405020304" pitchFamily="18" charset="0"/>
              </a:rPr>
              <a:t>Hava Harp Okulu erkek ve kadın adayları için boy standartları 165-190 cm. aralığında uygulanmaktadır.</a:t>
            </a:r>
          </a:p>
        </p:txBody>
      </p:sp>
      <p:sp>
        <p:nvSpPr>
          <p:cNvPr id="4" name="Slayt Numarası Yer Tutucusu 3"/>
          <p:cNvSpPr>
            <a:spLocks noGrp="1"/>
          </p:cNvSpPr>
          <p:nvPr>
            <p:ph type="sldNum" sz="quarter" idx="12"/>
          </p:nvPr>
        </p:nvSpPr>
        <p:spPr/>
        <p:txBody>
          <a:bodyPr/>
          <a:lstStyle/>
          <a:p>
            <a:fld id="{F7088E0E-A46C-4B60-BAD9-5A7B04E633F8}" type="slidenum">
              <a:rPr lang="tr-TR" smtClean="0"/>
              <a:t>33</a:t>
            </a:fld>
            <a:endParaRPr lang="tr-TR"/>
          </a:p>
        </p:txBody>
      </p:sp>
    </p:spTree>
    <p:extLst>
      <p:ext uri="{BB962C8B-B14F-4D97-AF65-F5344CB8AC3E}">
        <p14:creationId xmlns:p14="http://schemas.microsoft.com/office/powerpoint/2010/main" val="3660253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a16="http://schemas.microsoft.com/office/drawing/2014/main" id="{B1D7C31A-D0B0-C545-8854-CC61E5DF5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10" name="Metin kutusu 1">
            <a:extLst>
              <a:ext uri="{FF2B5EF4-FFF2-40B4-BE49-F238E27FC236}">
                <a16:creationId xmlns:a16="http://schemas.microsoft.com/office/drawing/2014/main" id="{4C62BACA-1130-024C-8DE7-5B2A117A84F5}"/>
              </a:ext>
            </a:extLst>
          </p:cNvPr>
          <p:cNvSpPr txBox="1"/>
          <p:nvPr/>
        </p:nvSpPr>
        <p:spPr>
          <a:xfrm>
            <a:off x="1691680" y="646476"/>
            <a:ext cx="6937654" cy="1059136"/>
          </a:xfrm>
          <a:prstGeom prst="rect">
            <a:avLst/>
          </a:prstGeom>
          <a:noFill/>
          <a:effectLst/>
        </p:spPr>
        <p:txBody>
          <a:bodyPr wrap="square" rtlCol="0">
            <a:spAutoFit/>
          </a:bodyPr>
          <a:lstStyle/>
          <a:p>
            <a:pPr algn="ctr">
              <a:lnSpc>
                <a:spcPts val="3860"/>
              </a:lnSpc>
              <a:defRPr/>
            </a:pPr>
            <a:r>
              <a:rPr lang="tr-TR" sz="2800" b="1" i="0" dirty="0">
                <a:latin typeface="Times New Roman" panose="02020603050405020304" pitchFamily="18" charset="0"/>
                <a:cs typeface="Times New Roman" panose="02020603050405020304" pitchFamily="18" charset="0"/>
              </a:rPr>
              <a:t>2022-MSÜ</a:t>
            </a:r>
          </a:p>
          <a:p>
            <a:pPr algn="ctr">
              <a:lnSpc>
                <a:spcPts val="3860"/>
              </a:lnSpc>
              <a:defRPr/>
            </a:pPr>
            <a:r>
              <a:rPr lang="tr-TR" sz="2800" b="1" i="0" dirty="0">
                <a:solidFill>
                  <a:srgbClr val="FF0000"/>
                </a:solidFill>
                <a:latin typeface="Times New Roman" panose="02020603050405020304" pitchFamily="18" charset="0"/>
                <a:cs typeface="Times New Roman" panose="02020603050405020304" pitchFamily="18" charset="0"/>
              </a:rPr>
              <a:t>2’NCİ SEÇİM AŞAMALARI</a:t>
            </a:r>
          </a:p>
        </p:txBody>
      </p:sp>
      <p:sp>
        <p:nvSpPr>
          <p:cNvPr id="3" name="Alt Başlık 2"/>
          <p:cNvSpPr>
            <a:spLocks noGrp="1"/>
          </p:cNvSpPr>
          <p:nvPr>
            <p:ph type="subTitle" idx="1"/>
          </p:nvPr>
        </p:nvSpPr>
        <p:spPr>
          <a:xfrm>
            <a:off x="755576" y="2708920"/>
            <a:ext cx="7776864" cy="3024336"/>
          </a:xfrm>
        </p:spPr>
        <p:txBody>
          <a:bodyPr>
            <a:normAutofit/>
          </a:bodyPr>
          <a:lstStyle/>
          <a:p>
            <a:pPr algn="just"/>
            <a:r>
              <a:rPr lang="tr-TR" dirty="0">
                <a:solidFill>
                  <a:schemeClr val="tx1"/>
                </a:solidFill>
              </a:rPr>
              <a:t>	</a:t>
            </a:r>
          </a:p>
        </p:txBody>
      </p:sp>
      <p:sp>
        <p:nvSpPr>
          <p:cNvPr id="2" name="Metin kutusu 1">
            <a:extLst>
              <a:ext uri="{FF2B5EF4-FFF2-40B4-BE49-F238E27FC236}">
                <a16:creationId xmlns:a16="http://schemas.microsoft.com/office/drawing/2014/main" id="{7C1ADC2A-DBA9-4D82-8D0F-6E5F22BA2C49}"/>
              </a:ext>
            </a:extLst>
          </p:cNvPr>
          <p:cNvSpPr txBox="1"/>
          <p:nvPr/>
        </p:nvSpPr>
        <p:spPr>
          <a:xfrm>
            <a:off x="2463960" y="1828800"/>
            <a:ext cx="5393094" cy="562205"/>
          </a:xfrm>
          <a:prstGeom prst="rect">
            <a:avLst/>
          </a:prstGeom>
          <a:noFill/>
        </p:spPr>
        <p:txBody>
          <a:bodyPr wrap="square" rtlCol="0">
            <a:spAutoFit/>
          </a:bodyPr>
          <a:lstStyle/>
          <a:p>
            <a:pPr algn="ctr">
              <a:lnSpc>
                <a:spcPts val="3860"/>
              </a:lnSpc>
              <a:defRPr/>
            </a:pPr>
            <a:r>
              <a:rPr lang="tr-TR" sz="2800" b="1" dirty="0">
                <a:solidFill>
                  <a:srgbClr val="FF0000"/>
                </a:solidFill>
                <a:latin typeface="Times New Roman" panose="02020603050405020304" pitchFamily="18" charset="0"/>
                <a:cs typeface="Times New Roman" panose="02020603050405020304" pitchFamily="18" charset="0"/>
              </a:rPr>
              <a:t>Kişilik Değerlendirme Testi</a:t>
            </a:r>
          </a:p>
        </p:txBody>
      </p:sp>
      <p:sp>
        <p:nvSpPr>
          <p:cNvPr id="5" name="Metin kutusu 4">
            <a:extLst>
              <a:ext uri="{FF2B5EF4-FFF2-40B4-BE49-F238E27FC236}">
                <a16:creationId xmlns:a16="http://schemas.microsoft.com/office/drawing/2014/main" id="{A8C1C1EF-0789-4389-A84A-52EB37BD690F}"/>
              </a:ext>
            </a:extLst>
          </p:cNvPr>
          <p:cNvSpPr txBox="1"/>
          <p:nvPr/>
        </p:nvSpPr>
        <p:spPr>
          <a:xfrm>
            <a:off x="827584" y="3105834"/>
            <a:ext cx="7632848" cy="1815882"/>
          </a:xfrm>
          <a:prstGeom prst="rect">
            <a:avLst/>
          </a:prstGeom>
          <a:noFill/>
        </p:spPr>
        <p:txBody>
          <a:bodyPr wrap="square" rtlCol="0">
            <a:spAutoFit/>
          </a:bodyPr>
          <a:lstStyle/>
          <a:p>
            <a:pPr algn="just"/>
            <a:r>
              <a:rPr lang="tr-TR" sz="2800" dirty="0">
                <a:latin typeface="Times New Roman" panose="02020603050405020304" pitchFamily="18" charset="0"/>
                <a:cs typeface="Times New Roman" panose="02020603050405020304" pitchFamily="18" charset="0"/>
              </a:rPr>
              <a:t>Adayların mülakat aşamasına katılmalarından önce mülakat komisyonuna ön veri oluşturmak amacıyla uygulanmaktadır. Test sonucu elenme sebebi değildir.</a:t>
            </a:r>
          </a:p>
        </p:txBody>
      </p:sp>
      <p:sp>
        <p:nvSpPr>
          <p:cNvPr id="4" name="Slayt Numarası Yer Tutucusu 3"/>
          <p:cNvSpPr>
            <a:spLocks noGrp="1"/>
          </p:cNvSpPr>
          <p:nvPr>
            <p:ph type="sldNum" sz="quarter" idx="12"/>
          </p:nvPr>
        </p:nvSpPr>
        <p:spPr/>
        <p:txBody>
          <a:bodyPr/>
          <a:lstStyle/>
          <a:p>
            <a:fld id="{F7088E0E-A46C-4B60-BAD9-5A7B04E633F8}" type="slidenum">
              <a:rPr lang="tr-TR" smtClean="0"/>
              <a:t>34</a:t>
            </a:fld>
            <a:endParaRPr lang="tr-TR"/>
          </a:p>
        </p:txBody>
      </p:sp>
    </p:spTree>
    <p:extLst>
      <p:ext uri="{BB962C8B-B14F-4D97-AF65-F5344CB8AC3E}">
        <p14:creationId xmlns:p14="http://schemas.microsoft.com/office/powerpoint/2010/main" val="4167873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a16="http://schemas.microsoft.com/office/drawing/2014/main" id="{B1D7C31A-D0B0-C545-8854-CC61E5DF5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10" name="Metin kutusu 1">
            <a:extLst>
              <a:ext uri="{FF2B5EF4-FFF2-40B4-BE49-F238E27FC236}">
                <a16:creationId xmlns:a16="http://schemas.microsoft.com/office/drawing/2014/main" id="{4C62BACA-1130-024C-8DE7-5B2A117A84F5}"/>
              </a:ext>
            </a:extLst>
          </p:cNvPr>
          <p:cNvSpPr txBox="1"/>
          <p:nvPr/>
        </p:nvSpPr>
        <p:spPr>
          <a:xfrm>
            <a:off x="1691680" y="646476"/>
            <a:ext cx="6937654" cy="1059136"/>
          </a:xfrm>
          <a:prstGeom prst="rect">
            <a:avLst/>
          </a:prstGeom>
          <a:noFill/>
          <a:effectLst/>
        </p:spPr>
        <p:txBody>
          <a:bodyPr wrap="square" rtlCol="0">
            <a:spAutoFit/>
          </a:bodyPr>
          <a:lstStyle/>
          <a:p>
            <a:pPr algn="ctr">
              <a:lnSpc>
                <a:spcPts val="3860"/>
              </a:lnSpc>
              <a:defRPr/>
            </a:pPr>
            <a:r>
              <a:rPr lang="tr-TR" sz="2800" b="1" i="0" dirty="0">
                <a:latin typeface="Times New Roman" panose="02020603050405020304" pitchFamily="18" charset="0"/>
                <a:cs typeface="Times New Roman" panose="02020603050405020304" pitchFamily="18" charset="0"/>
              </a:rPr>
              <a:t>2022-MSÜ</a:t>
            </a:r>
          </a:p>
          <a:p>
            <a:pPr algn="ctr">
              <a:lnSpc>
                <a:spcPts val="3860"/>
              </a:lnSpc>
              <a:defRPr/>
            </a:pPr>
            <a:r>
              <a:rPr lang="tr-TR" sz="2800" b="1" i="0" dirty="0">
                <a:solidFill>
                  <a:srgbClr val="FF0000"/>
                </a:solidFill>
                <a:latin typeface="Times New Roman" panose="02020603050405020304" pitchFamily="18" charset="0"/>
                <a:cs typeface="Times New Roman" panose="02020603050405020304" pitchFamily="18" charset="0"/>
              </a:rPr>
              <a:t>2’NCİ SEÇİM AŞAMALARI</a:t>
            </a:r>
          </a:p>
        </p:txBody>
      </p:sp>
      <p:sp>
        <p:nvSpPr>
          <p:cNvPr id="3" name="Alt Başlık 2"/>
          <p:cNvSpPr>
            <a:spLocks noGrp="1"/>
          </p:cNvSpPr>
          <p:nvPr>
            <p:ph type="subTitle" idx="1"/>
          </p:nvPr>
        </p:nvSpPr>
        <p:spPr>
          <a:xfrm>
            <a:off x="755576" y="2708920"/>
            <a:ext cx="7776864" cy="3024336"/>
          </a:xfrm>
        </p:spPr>
        <p:txBody>
          <a:bodyPr>
            <a:normAutofit/>
          </a:bodyPr>
          <a:lstStyle/>
          <a:p>
            <a:pPr algn="just"/>
            <a:r>
              <a:rPr lang="tr-TR" dirty="0">
                <a:solidFill>
                  <a:schemeClr val="tx1"/>
                </a:solidFill>
              </a:rPr>
              <a:t>	</a:t>
            </a:r>
          </a:p>
        </p:txBody>
      </p:sp>
      <p:sp>
        <p:nvSpPr>
          <p:cNvPr id="2" name="Metin kutusu 1">
            <a:extLst>
              <a:ext uri="{FF2B5EF4-FFF2-40B4-BE49-F238E27FC236}">
                <a16:creationId xmlns:a16="http://schemas.microsoft.com/office/drawing/2014/main" id="{7C1ADC2A-DBA9-4D82-8D0F-6E5F22BA2C49}"/>
              </a:ext>
            </a:extLst>
          </p:cNvPr>
          <p:cNvSpPr txBox="1"/>
          <p:nvPr/>
        </p:nvSpPr>
        <p:spPr>
          <a:xfrm>
            <a:off x="2463960" y="1828800"/>
            <a:ext cx="5393094" cy="523220"/>
          </a:xfrm>
          <a:prstGeom prst="rect">
            <a:avLst/>
          </a:prstGeom>
          <a:noFill/>
        </p:spPr>
        <p:txBody>
          <a:bodyPr wrap="square" rtlCol="0">
            <a:spAutoFit/>
          </a:bodyPr>
          <a:lstStyle/>
          <a:p>
            <a:pPr algn="ctr"/>
            <a:r>
              <a:rPr lang="tr-TR" sz="2800" b="1" dirty="0">
                <a:solidFill>
                  <a:srgbClr val="FF0000"/>
                </a:solidFill>
                <a:latin typeface="Times New Roman" panose="02020603050405020304" pitchFamily="18" charset="0"/>
                <a:cs typeface="Times New Roman" panose="02020603050405020304" pitchFamily="18" charset="0"/>
              </a:rPr>
              <a:t>Fiziki Yeterlilik Testi (FYT)</a:t>
            </a:r>
          </a:p>
        </p:txBody>
      </p:sp>
      <p:sp>
        <p:nvSpPr>
          <p:cNvPr id="5" name="Metin kutusu 4">
            <a:extLst>
              <a:ext uri="{FF2B5EF4-FFF2-40B4-BE49-F238E27FC236}">
                <a16:creationId xmlns:a16="http://schemas.microsoft.com/office/drawing/2014/main" id="{A8C1C1EF-0789-4389-A84A-52EB37BD690F}"/>
              </a:ext>
            </a:extLst>
          </p:cNvPr>
          <p:cNvSpPr txBox="1"/>
          <p:nvPr/>
        </p:nvSpPr>
        <p:spPr>
          <a:xfrm>
            <a:off x="827584" y="3105834"/>
            <a:ext cx="7632848" cy="2246769"/>
          </a:xfrm>
          <a:prstGeom prst="rect">
            <a:avLst/>
          </a:prstGeom>
          <a:noFill/>
        </p:spPr>
        <p:txBody>
          <a:bodyPr wrap="square" rtlCol="0">
            <a:spAutoFit/>
          </a:bodyPr>
          <a:lstStyle/>
          <a:p>
            <a:pPr algn="just"/>
            <a:r>
              <a:rPr lang="tr-TR" sz="2800" dirty="0">
                <a:latin typeface="Times New Roman" panose="02020603050405020304" pitchFamily="18" charset="0"/>
                <a:cs typeface="Times New Roman" panose="02020603050405020304" pitchFamily="18" charset="0"/>
              </a:rPr>
              <a:t>Adayların 3 branşta fiziki yeterlilik durumlarını ölçmekte kullanılmaktadır.</a:t>
            </a:r>
          </a:p>
          <a:p>
            <a:pPr marL="457200" indent="-457200" algn="just">
              <a:buFont typeface="Wingdings" panose="05000000000000000000" pitchFamily="2" charset="2"/>
              <a:buChar char="v"/>
            </a:pPr>
            <a:r>
              <a:rPr lang="tr-TR" sz="2800" dirty="0">
                <a:latin typeface="Times New Roman" panose="02020603050405020304" pitchFamily="18" charset="0"/>
                <a:cs typeface="Times New Roman" panose="02020603050405020304" pitchFamily="18" charset="0"/>
              </a:rPr>
              <a:t>	400 m. Koşu,</a:t>
            </a:r>
          </a:p>
          <a:p>
            <a:pPr marL="457200" indent="-457200" algn="just">
              <a:buFont typeface="Wingdings" panose="05000000000000000000" pitchFamily="2" charset="2"/>
              <a:buChar char="v"/>
            </a:pPr>
            <a:r>
              <a:rPr lang="tr-TR" sz="2800" dirty="0">
                <a:latin typeface="Times New Roman" panose="02020603050405020304" pitchFamily="18" charset="0"/>
                <a:cs typeface="Times New Roman" panose="02020603050405020304" pitchFamily="18" charset="0"/>
              </a:rPr>
              <a:t>	Mekik,</a:t>
            </a:r>
          </a:p>
          <a:p>
            <a:pPr marL="457200" indent="-457200" algn="just">
              <a:buFont typeface="Wingdings" panose="05000000000000000000" pitchFamily="2" charset="2"/>
              <a:buChar char="v"/>
            </a:pPr>
            <a:r>
              <a:rPr lang="tr-TR" sz="2800" dirty="0">
                <a:latin typeface="Times New Roman" panose="02020603050405020304" pitchFamily="18" charset="0"/>
                <a:cs typeface="Times New Roman" panose="02020603050405020304" pitchFamily="18" charset="0"/>
              </a:rPr>
              <a:t>	Şınav branşlarından oluşmaktadır.</a:t>
            </a:r>
          </a:p>
        </p:txBody>
      </p:sp>
      <p:sp>
        <p:nvSpPr>
          <p:cNvPr id="4" name="Slayt Numarası Yer Tutucusu 3"/>
          <p:cNvSpPr>
            <a:spLocks noGrp="1"/>
          </p:cNvSpPr>
          <p:nvPr>
            <p:ph type="sldNum" sz="quarter" idx="12"/>
          </p:nvPr>
        </p:nvSpPr>
        <p:spPr/>
        <p:txBody>
          <a:bodyPr/>
          <a:lstStyle/>
          <a:p>
            <a:fld id="{F7088E0E-A46C-4B60-BAD9-5A7B04E633F8}" type="slidenum">
              <a:rPr lang="tr-TR" smtClean="0"/>
              <a:t>35</a:t>
            </a:fld>
            <a:endParaRPr lang="tr-TR"/>
          </a:p>
        </p:txBody>
      </p:sp>
    </p:spTree>
    <p:extLst>
      <p:ext uri="{BB962C8B-B14F-4D97-AF65-F5344CB8AC3E}">
        <p14:creationId xmlns:p14="http://schemas.microsoft.com/office/powerpoint/2010/main" val="5571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a16="http://schemas.microsoft.com/office/drawing/2014/main" id="{B1D7C31A-D0B0-C545-8854-CC61E5DF5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10" name="Metin kutusu 1">
            <a:extLst>
              <a:ext uri="{FF2B5EF4-FFF2-40B4-BE49-F238E27FC236}">
                <a16:creationId xmlns:a16="http://schemas.microsoft.com/office/drawing/2014/main" id="{4C62BACA-1130-024C-8DE7-5B2A117A84F5}"/>
              </a:ext>
            </a:extLst>
          </p:cNvPr>
          <p:cNvSpPr txBox="1"/>
          <p:nvPr/>
        </p:nvSpPr>
        <p:spPr>
          <a:xfrm>
            <a:off x="1691680" y="646476"/>
            <a:ext cx="6937654" cy="1059136"/>
          </a:xfrm>
          <a:prstGeom prst="rect">
            <a:avLst/>
          </a:prstGeom>
          <a:noFill/>
          <a:effectLst/>
        </p:spPr>
        <p:txBody>
          <a:bodyPr wrap="square" rtlCol="0">
            <a:spAutoFit/>
          </a:bodyPr>
          <a:lstStyle/>
          <a:p>
            <a:pPr algn="ctr">
              <a:lnSpc>
                <a:spcPts val="3860"/>
              </a:lnSpc>
              <a:defRPr/>
            </a:pPr>
            <a:r>
              <a:rPr lang="tr-TR" sz="2800" b="1" i="0" dirty="0">
                <a:latin typeface="Times New Roman" panose="02020603050405020304" pitchFamily="18" charset="0"/>
                <a:cs typeface="Times New Roman" panose="02020603050405020304" pitchFamily="18" charset="0"/>
              </a:rPr>
              <a:t>2022-MSÜ</a:t>
            </a:r>
          </a:p>
          <a:p>
            <a:pPr algn="ctr">
              <a:lnSpc>
                <a:spcPts val="3860"/>
              </a:lnSpc>
              <a:defRPr/>
            </a:pPr>
            <a:r>
              <a:rPr lang="tr-TR" sz="2800" b="1" i="0" dirty="0">
                <a:solidFill>
                  <a:srgbClr val="FF0000"/>
                </a:solidFill>
                <a:latin typeface="Times New Roman" panose="02020603050405020304" pitchFamily="18" charset="0"/>
                <a:cs typeface="Times New Roman" panose="02020603050405020304" pitchFamily="18" charset="0"/>
              </a:rPr>
              <a:t>2’NCİ SEÇİM AŞAMALARI</a:t>
            </a:r>
          </a:p>
        </p:txBody>
      </p:sp>
      <p:sp>
        <p:nvSpPr>
          <p:cNvPr id="3" name="Alt Başlık 2"/>
          <p:cNvSpPr>
            <a:spLocks noGrp="1"/>
          </p:cNvSpPr>
          <p:nvPr>
            <p:ph type="subTitle" idx="1"/>
          </p:nvPr>
        </p:nvSpPr>
        <p:spPr>
          <a:xfrm>
            <a:off x="755576" y="2708920"/>
            <a:ext cx="7776864" cy="3024336"/>
          </a:xfrm>
        </p:spPr>
        <p:txBody>
          <a:bodyPr>
            <a:normAutofit/>
          </a:bodyPr>
          <a:lstStyle/>
          <a:p>
            <a:pPr algn="just"/>
            <a:r>
              <a:rPr lang="tr-TR" dirty="0">
                <a:solidFill>
                  <a:schemeClr val="tx1"/>
                </a:solidFill>
              </a:rPr>
              <a:t>	</a:t>
            </a:r>
          </a:p>
        </p:txBody>
      </p:sp>
      <p:sp>
        <p:nvSpPr>
          <p:cNvPr id="2" name="Metin kutusu 1">
            <a:extLst>
              <a:ext uri="{FF2B5EF4-FFF2-40B4-BE49-F238E27FC236}">
                <a16:creationId xmlns:a16="http://schemas.microsoft.com/office/drawing/2014/main" id="{7C1ADC2A-DBA9-4D82-8D0F-6E5F22BA2C49}"/>
              </a:ext>
            </a:extLst>
          </p:cNvPr>
          <p:cNvSpPr txBox="1"/>
          <p:nvPr/>
        </p:nvSpPr>
        <p:spPr>
          <a:xfrm>
            <a:off x="2463960" y="1828800"/>
            <a:ext cx="5393094" cy="954107"/>
          </a:xfrm>
          <a:prstGeom prst="rect">
            <a:avLst/>
          </a:prstGeom>
          <a:noFill/>
        </p:spPr>
        <p:txBody>
          <a:bodyPr wrap="square" rtlCol="0">
            <a:spAutoFit/>
          </a:bodyPr>
          <a:lstStyle>
            <a:defPPr lvl="0">
              <a:defRPr lang="tr-TR"/>
            </a:defPPr>
            <a:lvl1pPr algn="ctr">
              <a:defRPr sz="2800">
                <a:solidFill>
                  <a:srgbClr val="FF0000"/>
                </a:solidFill>
              </a:defRPr>
            </a:lvl1pPr>
          </a:lstStyle>
          <a:p>
            <a:r>
              <a:rPr lang="tr-TR" b="1" dirty="0" err="1">
                <a:latin typeface="Times New Roman" panose="02020603050405020304" pitchFamily="18" charset="0"/>
                <a:cs typeface="Times New Roman" panose="02020603050405020304" pitchFamily="18" charset="0"/>
              </a:rPr>
              <a:t>Psikomotor</a:t>
            </a:r>
            <a:r>
              <a:rPr lang="tr-TR" b="1" dirty="0">
                <a:latin typeface="Times New Roman" panose="02020603050405020304" pitchFamily="18" charset="0"/>
                <a:cs typeface="Times New Roman" panose="02020603050405020304" pitchFamily="18" charset="0"/>
              </a:rPr>
              <a:t> Testi </a:t>
            </a:r>
          </a:p>
          <a:p>
            <a:r>
              <a:rPr lang="tr-TR" b="1" dirty="0">
                <a:latin typeface="Times New Roman" panose="02020603050405020304" pitchFamily="18" charset="0"/>
                <a:cs typeface="Times New Roman" panose="02020603050405020304" pitchFamily="18" charset="0"/>
              </a:rPr>
              <a:t>(Hava Harp Okulu Adayları İçin)</a:t>
            </a:r>
          </a:p>
        </p:txBody>
      </p:sp>
      <p:sp>
        <p:nvSpPr>
          <p:cNvPr id="5" name="Metin kutusu 4">
            <a:extLst>
              <a:ext uri="{FF2B5EF4-FFF2-40B4-BE49-F238E27FC236}">
                <a16:creationId xmlns:a16="http://schemas.microsoft.com/office/drawing/2014/main" id="{A8C1C1EF-0789-4389-A84A-52EB37BD690F}"/>
              </a:ext>
            </a:extLst>
          </p:cNvPr>
          <p:cNvSpPr txBox="1"/>
          <p:nvPr/>
        </p:nvSpPr>
        <p:spPr>
          <a:xfrm>
            <a:off x="827584" y="3105834"/>
            <a:ext cx="7632848" cy="954107"/>
          </a:xfrm>
          <a:prstGeom prst="rect">
            <a:avLst/>
          </a:prstGeom>
          <a:noFill/>
        </p:spPr>
        <p:txBody>
          <a:bodyPr wrap="square" rtlCol="0">
            <a:spAutoFit/>
          </a:bodyPr>
          <a:lstStyle/>
          <a:p>
            <a:pPr algn="just"/>
            <a:r>
              <a:rPr lang="tr-TR" sz="2800" dirty="0">
                <a:latin typeface="Times New Roman" panose="02020603050405020304" pitchFamily="18" charset="0"/>
                <a:cs typeface="Times New Roman" panose="02020603050405020304" pitchFamily="18" charset="0"/>
              </a:rPr>
              <a:t>Adayların el-göz koordinasyonunu değerlendirmek amacıyla uygulanmaktadır.</a:t>
            </a:r>
          </a:p>
        </p:txBody>
      </p:sp>
      <p:sp>
        <p:nvSpPr>
          <p:cNvPr id="4" name="Slayt Numarası Yer Tutucusu 3"/>
          <p:cNvSpPr>
            <a:spLocks noGrp="1"/>
          </p:cNvSpPr>
          <p:nvPr>
            <p:ph type="sldNum" sz="quarter" idx="12"/>
          </p:nvPr>
        </p:nvSpPr>
        <p:spPr/>
        <p:txBody>
          <a:bodyPr/>
          <a:lstStyle/>
          <a:p>
            <a:fld id="{F7088E0E-A46C-4B60-BAD9-5A7B04E633F8}" type="slidenum">
              <a:rPr lang="tr-TR" smtClean="0"/>
              <a:t>36</a:t>
            </a:fld>
            <a:endParaRPr lang="tr-TR"/>
          </a:p>
        </p:txBody>
      </p:sp>
    </p:spTree>
    <p:extLst>
      <p:ext uri="{BB962C8B-B14F-4D97-AF65-F5344CB8AC3E}">
        <p14:creationId xmlns:p14="http://schemas.microsoft.com/office/powerpoint/2010/main" val="2858331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a16="http://schemas.microsoft.com/office/drawing/2014/main" id="{B1D7C31A-D0B0-C545-8854-CC61E5DF5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10" name="Metin kutusu 1">
            <a:extLst>
              <a:ext uri="{FF2B5EF4-FFF2-40B4-BE49-F238E27FC236}">
                <a16:creationId xmlns:a16="http://schemas.microsoft.com/office/drawing/2014/main" id="{4C62BACA-1130-024C-8DE7-5B2A117A84F5}"/>
              </a:ext>
            </a:extLst>
          </p:cNvPr>
          <p:cNvSpPr txBox="1"/>
          <p:nvPr/>
        </p:nvSpPr>
        <p:spPr>
          <a:xfrm>
            <a:off x="1691680" y="646476"/>
            <a:ext cx="6937654" cy="1059136"/>
          </a:xfrm>
          <a:prstGeom prst="rect">
            <a:avLst/>
          </a:prstGeom>
          <a:noFill/>
          <a:effectLst/>
        </p:spPr>
        <p:txBody>
          <a:bodyPr wrap="square" rtlCol="0">
            <a:spAutoFit/>
          </a:bodyPr>
          <a:lstStyle/>
          <a:p>
            <a:pPr algn="ctr">
              <a:lnSpc>
                <a:spcPts val="3860"/>
              </a:lnSpc>
              <a:defRPr/>
            </a:pPr>
            <a:r>
              <a:rPr lang="tr-TR" sz="2800" b="1" i="0" dirty="0">
                <a:latin typeface="Times New Roman" panose="02020603050405020304" pitchFamily="18" charset="0"/>
                <a:cs typeface="Times New Roman" panose="02020603050405020304" pitchFamily="18" charset="0"/>
              </a:rPr>
              <a:t>2022-MSÜ</a:t>
            </a:r>
          </a:p>
          <a:p>
            <a:pPr algn="ctr">
              <a:lnSpc>
                <a:spcPts val="3860"/>
              </a:lnSpc>
              <a:defRPr/>
            </a:pPr>
            <a:r>
              <a:rPr lang="tr-TR" sz="2800" b="1" i="0" dirty="0">
                <a:solidFill>
                  <a:srgbClr val="FF0000"/>
                </a:solidFill>
                <a:latin typeface="Times New Roman" panose="02020603050405020304" pitchFamily="18" charset="0"/>
                <a:cs typeface="Times New Roman" panose="02020603050405020304" pitchFamily="18" charset="0"/>
              </a:rPr>
              <a:t>2’NCİ SEÇİM AŞAMALARI</a:t>
            </a:r>
          </a:p>
        </p:txBody>
      </p:sp>
      <p:sp>
        <p:nvSpPr>
          <p:cNvPr id="3" name="Alt Başlık 2"/>
          <p:cNvSpPr>
            <a:spLocks noGrp="1"/>
          </p:cNvSpPr>
          <p:nvPr>
            <p:ph type="subTitle" idx="1"/>
          </p:nvPr>
        </p:nvSpPr>
        <p:spPr>
          <a:xfrm>
            <a:off x="755576" y="2708920"/>
            <a:ext cx="7776864" cy="3024336"/>
          </a:xfrm>
        </p:spPr>
        <p:txBody>
          <a:bodyPr>
            <a:normAutofit/>
          </a:bodyPr>
          <a:lstStyle/>
          <a:p>
            <a:pPr algn="just"/>
            <a:r>
              <a:rPr lang="tr-TR" dirty="0">
                <a:solidFill>
                  <a:schemeClr val="tx1"/>
                </a:solidFill>
              </a:rPr>
              <a:t>	</a:t>
            </a:r>
          </a:p>
        </p:txBody>
      </p:sp>
      <p:sp>
        <p:nvSpPr>
          <p:cNvPr id="2" name="Metin kutusu 1">
            <a:extLst>
              <a:ext uri="{FF2B5EF4-FFF2-40B4-BE49-F238E27FC236}">
                <a16:creationId xmlns:a16="http://schemas.microsoft.com/office/drawing/2014/main" id="{7C1ADC2A-DBA9-4D82-8D0F-6E5F22BA2C49}"/>
              </a:ext>
            </a:extLst>
          </p:cNvPr>
          <p:cNvSpPr txBox="1"/>
          <p:nvPr/>
        </p:nvSpPr>
        <p:spPr>
          <a:xfrm>
            <a:off x="2463960" y="1828800"/>
            <a:ext cx="5393094" cy="523220"/>
          </a:xfrm>
          <a:prstGeom prst="rect">
            <a:avLst/>
          </a:prstGeom>
          <a:noFill/>
        </p:spPr>
        <p:txBody>
          <a:bodyPr wrap="square" rtlCol="0">
            <a:spAutoFit/>
          </a:bodyPr>
          <a:lstStyle/>
          <a:p>
            <a:pPr algn="ctr"/>
            <a:r>
              <a:rPr lang="tr-TR" sz="2800" b="1" dirty="0">
                <a:solidFill>
                  <a:srgbClr val="FF0000"/>
                </a:solidFill>
                <a:latin typeface="Times New Roman" panose="02020603050405020304" pitchFamily="18" charset="0"/>
                <a:cs typeface="Times New Roman" panose="02020603050405020304" pitchFamily="18" charset="0"/>
              </a:rPr>
              <a:t>Mülakat</a:t>
            </a:r>
          </a:p>
        </p:txBody>
      </p:sp>
      <p:sp>
        <p:nvSpPr>
          <p:cNvPr id="5" name="Metin kutusu 4">
            <a:extLst>
              <a:ext uri="{FF2B5EF4-FFF2-40B4-BE49-F238E27FC236}">
                <a16:creationId xmlns:a16="http://schemas.microsoft.com/office/drawing/2014/main" id="{A8C1C1EF-0789-4389-A84A-52EB37BD690F}"/>
              </a:ext>
            </a:extLst>
          </p:cNvPr>
          <p:cNvSpPr txBox="1"/>
          <p:nvPr/>
        </p:nvSpPr>
        <p:spPr>
          <a:xfrm>
            <a:off x="827584" y="2984531"/>
            <a:ext cx="7632848" cy="1815882"/>
          </a:xfrm>
          <a:prstGeom prst="rect">
            <a:avLst/>
          </a:prstGeom>
          <a:noFill/>
        </p:spPr>
        <p:txBody>
          <a:bodyPr wrap="square" rtlCol="0">
            <a:spAutoFit/>
          </a:bodyPr>
          <a:lstStyle/>
          <a:p>
            <a:pPr algn="just"/>
            <a:r>
              <a:rPr lang="tr-TR" sz="2800" dirty="0">
                <a:latin typeface="Times New Roman" panose="02020603050405020304" pitchFamily="18" charset="0"/>
                <a:cs typeface="Times New Roman" panose="02020603050405020304" pitchFamily="18" charset="0"/>
              </a:rPr>
              <a:t>Adayların test ve sınavlar ile tespit edilemeyen bireysel özelliklerini tanımak amacıyla, yüz yüze görüşme yöntemi kullanılarak gerçekleştirilen seçim aşamasıdır.</a:t>
            </a:r>
          </a:p>
        </p:txBody>
      </p:sp>
      <p:sp>
        <p:nvSpPr>
          <p:cNvPr id="4" name="Slayt Numarası Yer Tutucusu 3"/>
          <p:cNvSpPr>
            <a:spLocks noGrp="1"/>
          </p:cNvSpPr>
          <p:nvPr>
            <p:ph type="sldNum" sz="quarter" idx="12"/>
          </p:nvPr>
        </p:nvSpPr>
        <p:spPr/>
        <p:txBody>
          <a:bodyPr/>
          <a:lstStyle/>
          <a:p>
            <a:fld id="{F7088E0E-A46C-4B60-BAD9-5A7B04E633F8}" type="slidenum">
              <a:rPr lang="tr-TR" smtClean="0"/>
              <a:t>37</a:t>
            </a:fld>
            <a:endParaRPr lang="tr-TR"/>
          </a:p>
        </p:txBody>
      </p:sp>
    </p:spTree>
    <p:extLst>
      <p:ext uri="{BB962C8B-B14F-4D97-AF65-F5344CB8AC3E}">
        <p14:creationId xmlns:p14="http://schemas.microsoft.com/office/powerpoint/2010/main" val="668170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a16="http://schemas.microsoft.com/office/drawing/2014/main" id="{B1D7C31A-D0B0-C545-8854-CC61E5DF5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10" name="Metin kutusu 1">
            <a:extLst>
              <a:ext uri="{FF2B5EF4-FFF2-40B4-BE49-F238E27FC236}">
                <a16:creationId xmlns:a16="http://schemas.microsoft.com/office/drawing/2014/main" id="{4C62BACA-1130-024C-8DE7-5B2A117A84F5}"/>
              </a:ext>
            </a:extLst>
          </p:cNvPr>
          <p:cNvSpPr txBox="1"/>
          <p:nvPr/>
        </p:nvSpPr>
        <p:spPr>
          <a:xfrm>
            <a:off x="1691680" y="646476"/>
            <a:ext cx="6937654" cy="1059136"/>
          </a:xfrm>
          <a:prstGeom prst="rect">
            <a:avLst/>
          </a:prstGeom>
          <a:noFill/>
          <a:effectLst/>
        </p:spPr>
        <p:txBody>
          <a:bodyPr wrap="square" rtlCol="0">
            <a:spAutoFit/>
          </a:bodyPr>
          <a:lstStyle/>
          <a:p>
            <a:pPr algn="ctr">
              <a:lnSpc>
                <a:spcPts val="3860"/>
              </a:lnSpc>
              <a:defRPr/>
            </a:pPr>
            <a:r>
              <a:rPr lang="tr-TR" sz="2800" b="1" i="0" dirty="0">
                <a:latin typeface="Times New Roman" panose="02020603050405020304" pitchFamily="18" charset="0"/>
                <a:cs typeface="Times New Roman" panose="02020603050405020304" pitchFamily="18" charset="0"/>
              </a:rPr>
              <a:t>2022-MSÜ</a:t>
            </a:r>
          </a:p>
          <a:p>
            <a:pPr algn="ctr">
              <a:lnSpc>
                <a:spcPts val="3860"/>
              </a:lnSpc>
              <a:defRPr/>
            </a:pPr>
            <a:r>
              <a:rPr lang="tr-TR" sz="2800" b="1" i="0" dirty="0">
                <a:solidFill>
                  <a:srgbClr val="FF0000"/>
                </a:solidFill>
                <a:latin typeface="Times New Roman" panose="02020603050405020304" pitchFamily="18" charset="0"/>
                <a:cs typeface="Times New Roman" panose="02020603050405020304" pitchFamily="18" charset="0"/>
              </a:rPr>
              <a:t>2’NCİ SEÇİM AŞAMALARI</a:t>
            </a:r>
          </a:p>
        </p:txBody>
      </p:sp>
      <p:sp>
        <p:nvSpPr>
          <p:cNvPr id="3" name="Alt Başlık 2"/>
          <p:cNvSpPr>
            <a:spLocks noGrp="1"/>
          </p:cNvSpPr>
          <p:nvPr>
            <p:ph type="subTitle" idx="1"/>
          </p:nvPr>
        </p:nvSpPr>
        <p:spPr>
          <a:xfrm>
            <a:off x="755576" y="2708920"/>
            <a:ext cx="7776864" cy="3024336"/>
          </a:xfrm>
        </p:spPr>
        <p:txBody>
          <a:bodyPr>
            <a:normAutofit/>
          </a:bodyPr>
          <a:lstStyle/>
          <a:p>
            <a:pPr algn="just"/>
            <a:r>
              <a:rPr lang="tr-TR" dirty="0">
                <a:solidFill>
                  <a:schemeClr val="tx1"/>
                </a:solidFill>
              </a:rPr>
              <a:t>	</a:t>
            </a:r>
          </a:p>
        </p:txBody>
      </p:sp>
      <p:sp>
        <p:nvSpPr>
          <p:cNvPr id="2" name="Metin kutusu 1">
            <a:extLst>
              <a:ext uri="{FF2B5EF4-FFF2-40B4-BE49-F238E27FC236}">
                <a16:creationId xmlns:a16="http://schemas.microsoft.com/office/drawing/2014/main" id="{7C1ADC2A-DBA9-4D82-8D0F-6E5F22BA2C49}"/>
              </a:ext>
            </a:extLst>
          </p:cNvPr>
          <p:cNvSpPr txBox="1"/>
          <p:nvPr/>
        </p:nvSpPr>
        <p:spPr>
          <a:xfrm>
            <a:off x="2463960" y="1828800"/>
            <a:ext cx="5393094" cy="1384995"/>
          </a:xfrm>
          <a:prstGeom prst="rect">
            <a:avLst/>
          </a:prstGeom>
          <a:noFill/>
        </p:spPr>
        <p:txBody>
          <a:bodyPr wrap="square" rtlCol="0">
            <a:spAutoFit/>
          </a:bodyPr>
          <a:lstStyle/>
          <a:p>
            <a:pPr algn="ctr"/>
            <a:r>
              <a:rPr lang="tr-TR" sz="2800" b="1" dirty="0">
                <a:solidFill>
                  <a:srgbClr val="FF0000"/>
                </a:solidFill>
                <a:latin typeface="Times New Roman" panose="02020603050405020304" pitchFamily="18" charset="0"/>
                <a:cs typeface="Times New Roman" panose="02020603050405020304" pitchFamily="18" charset="0"/>
              </a:rPr>
              <a:t>Müzik Yeteneği ve Müzik Bilgisi Seviye Tespit Sınavı </a:t>
            </a:r>
          </a:p>
          <a:p>
            <a:pPr algn="ctr"/>
            <a:r>
              <a:rPr lang="tr-TR" sz="2800" b="1" dirty="0">
                <a:latin typeface="Times New Roman" panose="02020603050405020304" pitchFamily="18" charset="0"/>
                <a:cs typeface="Times New Roman" panose="02020603050405020304" pitchFamily="18" charset="0"/>
              </a:rPr>
              <a:t>(Bando </a:t>
            </a:r>
            <a:r>
              <a:rPr lang="tr-TR" sz="2800" b="1" dirty="0" err="1">
                <a:latin typeface="Times New Roman" panose="02020603050405020304" pitchFamily="18" charset="0"/>
                <a:cs typeface="Times New Roman" panose="02020603050405020304" pitchFamily="18" charset="0"/>
              </a:rPr>
              <a:t>Asb.MYO</a:t>
            </a:r>
            <a:r>
              <a:rPr lang="tr-TR" sz="2800" b="1" dirty="0">
                <a:latin typeface="Times New Roman" panose="02020603050405020304" pitchFamily="18" charset="0"/>
                <a:cs typeface="Times New Roman" panose="02020603050405020304" pitchFamily="18" charset="0"/>
              </a:rPr>
              <a:t> Adayları İçin)</a:t>
            </a:r>
          </a:p>
        </p:txBody>
      </p:sp>
      <p:sp>
        <p:nvSpPr>
          <p:cNvPr id="5" name="Metin kutusu 4">
            <a:extLst>
              <a:ext uri="{FF2B5EF4-FFF2-40B4-BE49-F238E27FC236}">
                <a16:creationId xmlns:a16="http://schemas.microsoft.com/office/drawing/2014/main" id="{A8C1C1EF-0789-4389-A84A-52EB37BD690F}"/>
              </a:ext>
            </a:extLst>
          </p:cNvPr>
          <p:cNvSpPr txBox="1"/>
          <p:nvPr/>
        </p:nvSpPr>
        <p:spPr>
          <a:xfrm>
            <a:off x="827584" y="3404421"/>
            <a:ext cx="7632848" cy="954107"/>
          </a:xfrm>
          <a:prstGeom prst="rect">
            <a:avLst/>
          </a:prstGeom>
          <a:noFill/>
        </p:spPr>
        <p:txBody>
          <a:bodyPr wrap="square" rtlCol="0">
            <a:spAutoFit/>
          </a:bodyPr>
          <a:lstStyle/>
          <a:p>
            <a:pPr algn="just"/>
            <a:r>
              <a:rPr lang="tr-TR" sz="2800" dirty="0">
                <a:latin typeface="Times New Roman" panose="02020603050405020304" pitchFamily="18" charset="0"/>
                <a:cs typeface="Times New Roman" panose="02020603050405020304" pitchFamily="18" charset="0"/>
              </a:rPr>
              <a:t>Bando </a:t>
            </a:r>
            <a:r>
              <a:rPr lang="tr-TR" sz="2800" dirty="0" err="1">
                <a:latin typeface="Times New Roman" panose="02020603050405020304" pitchFamily="18" charset="0"/>
                <a:cs typeface="Times New Roman" panose="02020603050405020304" pitchFamily="18" charset="0"/>
              </a:rPr>
              <a:t>Asb.MYO</a:t>
            </a:r>
            <a:r>
              <a:rPr lang="tr-TR" sz="2800" dirty="0">
                <a:latin typeface="Times New Roman" panose="02020603050405020304" pitchFamily="18" charset="0"/>
                <a:cs typeface="Times New Roman" panose="02020603050405020304" pitchFamily="18" charset="0"/>
              </a:rPr>
              <a:t> adaylarının müzik bilgilerini tespit etmek amacıyla uygulanmaktadır.</a:t>
            </a:r>
          </a:p>
        </p:txBody>
      </p:sp>
      <p:sp>
        <p:nvSpPr>
          <p:cNvPr id="4" name="Slayt Numarası Yer Tutucusu 3"/>
          <p:cNvSpPr>
            <a:spLocks noGrp="1"/>
          </p:cNvSpPr>
          <p:nvPr>
            <p:ph type="sldNum" sz="quarter" idx="12"/>
          </p:nvPr>
        </p:nvSpPr>
        <p:spPr/>
        <p:txBody>
          <a:bodyPr/>
          <a:lstStyle/>
          <a:p>
            <a:fld id="{F7088E0E-A46C-4B60-BAD9-5A7B04E633F8}" type="slidenum">
              <a:rPr lang="tr-TR" smtClean="0"/>
              <a:t>38</a:t>
            </a:fld>
            <a:endParaRPr lang="tr-TR"/>
          </a:p>
        </p:txBody>
      </p:sp>
    </p:spTree>
    <p:extLst>
      <p:ext uri="{BB962C8B-B14F-4D97-AF65-F5344CB8AC3E}">
        <p14:creationId xmlns:p14="http://schemas.microsoft.com/office/powerpoint/2010/main" val="1103386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a16="http://schemas.microsoft.com/office/drawing/2014/main" id="{B1D7C31A-D0B0-C545-8854-CC61E5DF5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10" name="Metin kutusu 1">
            <a:extLst>
              <a:ext uri="{FF2B5EF4-FFF2-40B4-BE49-F238E27FC236}">
                <a16:creationId xmlns:a16="http://schemas.microsoft.com/office/drawing/2014/main" id="{4C62BACA-1130-024C-8DE7-5B2A117A84F5}"/>
              </a:ext>
            </a:extLst>
          </p:cNvPr>
          <p:cNvSpPr txBox="1"/>
          <p:nvPr/>
        </p:nvSpPr>
        <p:spPr>
          <a:xfrm>
            <a:off x="1691680" y="646476"/>
            <a:ext cx="6937654" cy="1059136"/>
          </a:xfrm>
          <a:prstGeom prst="rect">
            <a:avLst/>
          </a:prstGeom>
          <a:noFill/>
          <a:effectLst/>
        </p:spPr>
        <p:txBody>
          <a:bodyPr wrap="square" rtlCol="0">
            <a:spAutoFit/>
          </a:bodyPr>
          <a:lstStyle/>
          <a:p>
            <a:pPr algn="ctr">
              <a:lnSpc>
                <a:spcPts val="3860"/>
              </a:lnSpc>
              <a:defRPr/>
            </a:pPr>
            <a:r>
              <a:rPr lang="tr-TR" sz="2800" b="1" i="0" dirty="0">
                <a:latin typeface="Times New Roman" panose="02020603050405020304" pitchFamily="18" charset="0"/>
                <a:cs typeface="Times New Roman" panose="02020603050405020304" pitchFamily="18" charset="0"/>
              </a:rPr>
              <a:t>2022-MSÜ</a:t>
            </a:r>
          </a:p>
          <a:p>
            <a:pPr algn="ctr">
              <a:lnSpc>
                <a:spcPts val="3860"/>
              </a:lnSpc>
              <a:defRPr/>
            </a:pPr>
            <a:r>
              <a:rPr lang="tr-TR" sz="2800" b="1" i="0" dirty="0">
                <a:solidFill>
                  <a:srgbClr val="FF0000"/>
                </a:solidFill>
                <a:latin typeface="Times New Roman" panose="02020603050405020304" pitchFamily="18" charset="0"/>
                <a:cs typeface="Times New Roman" panose="02020603050405020304" pitchFamily="18" charset="0"/>
              </a:rPr>
              <a:t>2’NCİ SEÇİM AŞAMALARI</a:t>
            </a:r>
          </a:p>
        </p:txBody>
      </p:sp>
      <p:sp>
        <p:nvSpPr>
          <p:cNvPr id="3" name="Alt Başlık 2"/>
          <p:cNvSpPr>
            <a:spLocks noGrp="1"/>
          </p:cNvSpPr>
          <p:nvPr>
            <p:ph type="subTitle" idx="1"/>
          </p:nvPr>
        </p:nvSpPr>
        <p:spPr>
          <a:xfrm>
            <a:off x="755576" y="2708920"/>
            <a:ext cx="7776864" cy="3024336"/>
          </a:xfrm>
        </p:spPr>
        <p:txBody>
          <a:bodyPr>
            <a:normAutofit/>
          </a:bodyPr>
          <a:lstStyle/>
          <a:p>
            <a:pPr algn="just"/>
            <a:r>
              <a:rPr lang="tr-TR" dirty="0">
                <a:solidFill>
                  <a:schemeClr val="tx1"/>
                </a:solidFill>
              </a:rPr>
              <a:t>	</a:t>
            </a:r>
          </a:p>
        </p:txBody>
      </p:sp>
      <p:sp>
        <p:nvSpPr>
          <p:cNvPr id="2" name="Metin kutusu 1">
            <a:extLst>
              <a:ext uri="{FF2B5EF4-FFF2-40B4-BE49-F238E27FC236}">
                <a16:creationId xmlns:a16="http://schemas.microsoft.com/office/drawing/2014/main" id="{7C1ADC2A-DBA9-4D82-8D0F-6E5F22BA2C49}"/>
              </a:ext>
            </a:extLst>
          </p:cNvPr>
          <p:cNvSpPr txBox="1"/>
          <p:nvPr/>
        </p:nvSpPr>
        <p:spPr>
          <a:xfrm>
            <a:off x="2463960" y="1828800"/>
            <a:ext cx="5393094" cy="523220"/>
          </a:xfrm>
          <a:prstGeom prst="rect">
            <a:avLst/>
          </a:prstGeom>
          <a:noFill/>
        </p:spPr>
        <p:txBody>
          <a:bodyPr wrap="square" rtlCol="0">
            <a:spAutoFit/>
          </a:bodyPr>
          <a:lstStyle/>
          <a:p>
            <a:pPr algn="ctr"/>
            <a:r>
              <a:rPr lang="tr-TR" sz="2800" b="1" dirty="0">
                <a:solidFill>
                  <a:srgbClr val="FF0000"/>
                </a:solidFill>
                <a:latin typeface="Times New Roman" panose="02020603050405020304" pitchFamily="18" charset="0"/>
                <a:cs typeface="Times New Roman" panose="02020603050405020304" pitchFamily="18" charset="0"/>
              </a:rPr>
              <a:t>Sağlık Muayenesi</a:t>
            </a:r>
          </a:p>
        </p:txBody>
      </p:sp>
      <p:sp>
        <p:nvSpPr>
          <p:cNvPr id="5" name="Metin kutusu 4">
            <a:extLst>
              <a:ext uri="{FF2B5EF4-FFF2-40B4-BE49-F238E27FC236}">
                <a16:creationId xmlns:a16="http://schemas.microsoft.com/office/drawing/2014/main" id="{A8C1C1EF-0789-4389-A84A-52EB37BD690F}"/>
              </a:ext>
            </a:extLst>
          </p:cNvPr>
          <p:cNvSpPr txBox="1"/>
          <p:nvPr/>
        </p:nvSpPr>
        <p:spPr>
          <a:xfrm>
            <a:off x="827584" y="3055600"/>
            <a:ext cx="7632848" cy="2677656"/>
          </a:xfrm>
          <a:prstGeom prst="rect">
            <a:avLst/>
          </a:prstGeom>
          <a:noFill/>
        </p:spPr>
        <p:txBody>
          <a:bodyPr wrap="square" rtlCol="0">
            <a:spAutoFit/>
          </a:bodyPr>
          <a:lstStyle/>
          <a:p>
            <a:pPr algn="just"/>
            <a:r>
              <a:rPr lang="tr-TR" sz="2400" dirty="0">
                <a:latin typeface="Times New Roman" panose="02020603050405020304" pitchFamily="18" charset="0"/>
                <a:cs typeface="Times New Roman" panose="02020603050405020304" pitchFamily="18" charset="0"/>
              </a:rPr>
              <a:t>Mülakatta başarılı olan adaylar</a:t>
            </a:r>
            <a:r>
              <a:rPr lang="tr-TR" sz="2400" dirty="0">
                <a:solidFill>
                  <a:srgbClr val="FF0000"/>
                </a:solidFill>
                <a:latin typeface="Times New Roman" panose="02020603050405020304" pitchFamily="18" charset="0"/>
                <a:cs typeface="Times New Roman" panose="02020603050405020304" pitchFamily="18" charset="0"/>
              </a:rPr>
              <a:t> </a:t>
            </a:r>
            <a:r>
              <a:rPr lang="tr-TR" sz="2400" b="1" dirty="0">
                <a:solidFill>
                  <a:srgbClr val="FF0000"/>
                </a:solidFill>
                <a:latin typeface="Times New Roman" panose="02020603050405020304" pitchFamily="18" charset="0"/>
                <a:cs typeface="Times New Roman" panose="02020603050405020304" pitchFamily="18" charset="0"/>
              </a:rPr>
              <a:t>«Türk Silahlı Kuvvetleri, Jandarma Genel Komutanlığı ve Sahil Güvenlik Komutanlığı Sağlık Yeteneği </a:t>
            </a:r>
            <a:r>
              <a:rPr lang="tr-TR" sz="2400" b="1" dirty="0" err="1">
                <a:solidFill>
                  <a:srgbClr val="FF0000"/>
                </a:solidFill>
                <a:latin typeface="Times New Roman" panose="02020603050405020304" pitchFamily="18" charset="0"/>
                <a:cs typeface="Times New Roman" panose="02020603050405020304" pitchFamily="18" charset="0"/>
              </a:rPr>
              <a:t>Yönetmeliği»</a:t>
            </a:r>
            <a:r>
              <a:rPr lang="tr-TR" sz="2400" dirty="0" err="1">
                <a:latin typeface="Times New Roman" panose="02020603050405020304" pitchFamily="18" charset="0"/>
                <a:cs typeface="Times New Roman" panose="02020603050405020304" pitchFamily="18" charset="0"/>
              </a:rPr>
              <a:t>ne</a:t>
            </a:r>
            <a:r>
              <a:rPr lang="tr-TR" sz="2400" dirty="0">
                <a:latin typeface="Times New Roman" panose="02020603050405020304" pitchFamily="18" charset="0"/>
                <a:cs typeface="Times New Roman" panose="02020603050405020304" pitchFamily="18" charset="0"/>
              </a:rPr>
              <a:t> uygun olarak «Askeri Öğrenci Olur»  kararlı sağlık raporu almak üzere hastaneye sevk edilirler. Hava Harp Okulu adayları «Askeri öğrenci olur, Kategori-1 hava aracında uçucu yetiştirilmeye elverişlidir.» kararlı sağlık raporu almaktadırlar.</a:t>
            </a:r>
          </a:p>
        </p:txBody>
      </p:sp>
      <p:sp>
        <p:nvSpPr>
          <p:cNvPr id="4" name="Slayt Numarası Yer Tutucusu 3"/>
          <p:cNvSpPr>
            <a:spLocks noGrp="1"/>
          </p:cNvSpPr>
          <p:nvPr>
            <p:ph type="sldNum" sz="quarter" idx="12"/>
          </p:nvPr>
        </p:nvSpPr>
        <p:spPr/>
        <p:txBody>
          <a:bodyPr/>
          <a:lstStyle/>
          <a:p>
            <a:fld id="{F7088E0E-A46C-4B60-BAD9-5A7B04E633F8}" type="slidenum">
              <a:rPr lang="tr-TR" smtClean="0"/>
              <a:t>39</a:t>
            </a:fld>
            <a:endParaRPr lang="tr-TR"/>
          </a:p>
        </p:txBody>
      </p:sp>
    </p:spTree>
    <p:extLst>
      <p:ext uri="{BB962C8B-B14F-4D97-AF65-F5344CB8AC3E}">
        <p14:creationId xmlns:p14="http://schemas.microsoft.com/office/powerpoint/2010/main" val="1860120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etin kutusu 4">
            <a:extLst>
              <a:ext uri="{FF2B5EF4-FFF2-40B4-BE49-F238E27FC236}">
                <a16:creationId xmlns:a16="http://schemas.microsoft.com/office/drawing/2014/main" id="{4979C7B8-5D30-414D-AB56-ACCE96CD4B44}"/>
              </a:ext>
            </a:extLst>
          </p:cNvPr>
          <p:cNvSpPr txBox="1"/>
          <p:nvPr/>
        </p:nvSpPr>
        <p:spPr>
          <a:xfrm>
            <a:off x="1738802" y="419173"/>
            <a:ext cx="6937654" cy="954107"/>
          </a:xfrm>
          <a:prstGeom prst="rect">
            <a:avLst/>
          </a:prstGeom>
          <a:noFill/>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1" u="none" strike="noStrike" kern="0" normalizeH="0" baseline="0" noProof="0" dirty="0">
                <a:solidFill>
                  <a:srgbClr val="FF0000"/>
                </a:solidFill>
                <a:uLnTx/>
                <a:uFillTx/>
                <a:latin typeface="Times New Roman" panose="02020603050405020304" pitchFamily="18" charset="0"/>
                <a:cs typeface="Times New Roman" panose="02020603050405020304" pitchFamily="18" charset="0"/>
              </a:rPr>
              <a:t>MSÜ ASKERİ ÖĞRENCİ TEMİNİ AŞAMALARI</a:t>
            </a:r>
          </a:p>
        </p:txBody>
      </p:sp>
      <p:grpSp>
        <p:nvGrpSpPr>
          <p:cNvPr id="45" name="Group 44">
            <a:extLst>
              <a:ext uri="{FF2B5EF4-FFF2-40B4-BE49-F238E27FC236}">
                <a16:creationId xmlns:a16="http://schemas.microsoft.com/office/drawing/2014/main" id="{873DB59C-313E-CE4A-A8CA-42E79DD077FC}"/>
              </a:ext>
            </a:extLst>
          </p:cNvPr>
          <p:cNvGrpSpPr/>
          <p:nvPr/>
        </p:nvGrpSpPr>
        <p:grpSpPr>
          <a:xfrm>
            <a:off x="1794030" y="1455579"/>
            <a:ext cx="6882426" cy="584777"/>
            <a:chOff x="1794030" y="1455579"/>
            <a:chExt cx="6882426" cy="584777"/>
          </a:xfrm>
        </p:grpSpPr>
        <p:sp>
          <p:nvSpPr>
            <p:cNvPr id="28" name="TextBox 27">
              <a:extLst>
                <a:ext uri="{FF2B5EF4-FFF2-40B4-BE49-F238E27FC236}">
                  <a16:creationId xmlns:a16="http://schemas.microsoft.com/office/drawing/2014/main" id="{D175ACC8-FEE7-394C-BFF4-B86BE2ADF880}"/>
                </a:ext>
              </a:extLst>
            </p:cNvPr>
            <p:cNvSpPr txBox="1"/>
            <p:nvPr/>
          </p:nvSpPr>
          <p:spPr>
            <a:xfrm>
              <a:off x="2522163" y="1455581"/>
              <a:ext cx="6154293" cy="584775"/>
            </a:xfrm>
            <a:prstGeom prst="rect">
              <a:avLst/>
            </a:prstGeom>
            <a:solidFill>
              <a:schemeClr val="bg1">
                <a:lumMod val="65000"/>
              </a:schemeClr>
            </a:solidFill>
            <a:ln w="12700">
              <a:solidFill>
                <a:schemeClr val="bg1"/>
              </a:solidFill>
            </a:ln>
          </p:spPr>
          <p:txBody>
            <a:bodyPr wrap="square" rtlCol="0">
              <a:spAutoFit/>
            </a:bodyPr>
            <a:lstStyle/>
            <a:p>
              <a:endParaRPr lang="en-TR" dirty="0"/>
            </a:p>
          </p:txBody>
        </p:sp>
        <p:sp>
          <p:nvSpPr>
            <p:cNvPr id="21" name="TextBox 20">
              <a:extLst>
                <a:ext uri="{FF2B5EF4-FFF2-40B4-BE49-F238E27FC236}">
                  <a16:creationId xmlns:a16="http://schemas.microsoft.com/office/drawing/2014/main" id="{FCED3AB8-9631-0F4C-8764-DFA83DF53436}"/>
                </a:ext>
              </a:extLst>
            </p:cNvPr>
            <p:cNvSpPr txBox="1"/>
            <p:nvPr/>
          </p:nvSpPr>
          <p:spPr>
            <a:xfrm>
              <a:off x="2522163" y="1473420"/>
              <a:ext cx="5832648" cy="523220"/>
            </a:xfrm>
            <a:prstGeom prst="rect">
              <a:avLst/>
            </a:prstGeom>
            <a:noFill/>
          </p:spPr>
          <p:txBody>
            <a:bodyPr wrap="square" rtlCol="0">
              <a:spAutoFit/>
            </a:bodyPr>
            <a:lstStyle/>
            <a:p>
              <a:r>
                <a:rPr lang="tr-TR" sz="1400" b="1" dirty="0">
                  <a:latin typeface="Times New Roman" panose="02020603050405020304" pitchFamily="18" charset="0"/>
                  <a:cs typeface="Futura" panose="020B0602020204020303" pitchFamily="34" charset="-79"/>
                </a:rPr>
                <a:t>MİLLİ SAVUNMA ÜNİVERSİTESİ</a:t>
              </a:r>
            </a:p>
            <a:p>
              <a:r>
                <a:rPr lang="tr-TR" sz="1400" b="1" dirty="0">
                  <a:latin typeface="Times New Roman" panose="02020603050405020304" pitchFamily="18" charset="0"/>
                  <a:cs typeface="Futura" panose="020B0602020204020303" pitchFamily="34" charset="-79"/>
                </a:rPr>
                <a:t>ASKERİ ÖĞRENCİ ADAY BELİRLEME SINAVI</a:t>
              </a:r>
            </a:p>
          </p:txBody>
        </p:sp>
        <p:sp>
          <p:nvSpPr>
            <p:cNvPr id="35" name="TextBox 34">
              <a:extLst>
                <a:ext uri="{FF2B5EF4-FFF2-40B4-BE49-F238E27FC236}">
                  <a16:creationId xmlns:a16="http://schemas.microsoft.com/office/drawing/2014/main" id="{D2107BC0-6018-0F46-8F11-93AFCE8491AC}"/>
                </a:ext>
              </a:extLst>
            </p:cNvPr>
            <p:cNvSpPr txBox="1"/>
            <p:nvPr/>
          </p:nvSpPr>
          <p:spPr>
            <a:xfrm>
              <a:off x="1794030" y="1455579"/>
              <a:ext cx="617730" cy="584775"/>
            </a:xfrm>
            <a:prstGeom prst="rect">
              <a:avLst/>
            </a:prstGeom>
            <a:noFill/>
            <a:ln w="12700">
              <a:solidFill>
                <a:schemeClr val="bg1"/>
              </a:solidFill>
            </a:ln>
          </p:spPr>
          <p:txBody>
            <a:bodyPr wrap="square" rtlCol="0" anchor="ctr">
              <a:noAutofit/>
            </a:bodyPr>
            <a:lstStyle/>
            <a:p>
              <a:pPr algn="ctr"/>
              <a:r>
                <a:rPr lang="en-TR" sz="3000" b="1" dirty="0">
                  <a:solidFill>
                    <a:srgbClr val="FF0000"/>
                  </a:solidFill>
                  <a:latin typeface="Times New Roman" panose="02020603050405020304" pitchFamily="18" charset="0"/>
                  <a:cs typeface="Futura" panose="020B0602020204020303" pitchFamily="34" charset="-79"/>
                </a:rPr>
                <a:t>1</a:t>
              </a:r>
            </a:p>
          </p:txBody>
        </p:sp>
      </p:grpSp>
      <p:grpSp>
        <p:nvGrpSpPr>
          <p:cNvPr id="46" name="Group 45">
            <a:extLst>
              <a:ext uri="{FF2B5EF4-FFF2-40B4-BE49-F238E27FC236}">
                <a16:creationId xmlns:a16="http://schemas.microsoft.com/office/drawing/2014/main" id="{842BC45E-7F86-FF4B-897E-4B895480C341}"/>
              </a:ext>
            </a:extLst>
          </p:cNvPr>
          <p:cNvGrpSpPr/>
          <p:nvPr/>
        </p:nvGrpSpPr>
        <p:grpSpPr>
          <a:xfrm>
            <a:off x="1794030" y="2192181"/>
            <a:ext cx="6882426" cy="584775"/>
            <a:chOff x="1794030" y="2192181"/>
            <a:chExt cx="6882426" cy="584775"/>
          </a:xfrm>
        </p:grpSpPr>
        <p:sp>
          <p:nvSpPr>
            <p:cNvPr id="29" name="TextBox 28">
              <a:extLst>
                <a:ext uri="{FF2B5EF4-FFF2-40B4-BE49-F238E27FC236}">
                  <a16:creationId xmlns:a16="http://schemas.microsoft.com/office/drawing/2014/main" id="{3E7A47EB-156D-FB41-B940-3E0B9F677E82}"/>
                </a:ext>
              </a:extLst>
            </p:cNvPr>
            <p:cNvSpPr txBox="1"/>
            <p:nvPr/>
          </p:nvSpPr>
          <p:spPr>
            <a:xfrm>
              <a:off x="2522163" y="2192181"/>
              <a:ext cx="6154293" cy="584775"/>
            </a:xfrm>
            <a:prstGeom prst="rect">
              <a:avLst/>
            </a:prstGeom>
            <a:solidFill>
              <a:schemeClr val="bg1">
                <a:lumMod val="65000"/>
              </a:schemeClr>
            </a:solidFill>
            <a:ln w="12700">
              <a:solidFill>
                <a:schemeClr val="bg1"/>
              </a:solidFill>
            </a:ln>
          </p:spPr>
          <p:txBody>
            <a:bodyPr wrap="square" rtlCol="0">
              <a:spAutoFit/>
            </a:bodyPr>
            <a:lstStyle/>
            <a:p>
              <a:endParaRPr lang="en-TR" dirty="0"/>
            </a:p>
          </p:txBody>
        </p:sp>
        <p:sp>
          <p:nvSpPr>
            <p:cNvPr id="22" name="TextBox 21">
              <a:extLst>
                <a:ext uri="{FF2B5EF4-FFF2-40B4-BE49-F238E27FC236}">
                  <a16:creationId xmlns:a16="http://schemas.microsoft.com/office/drawing/2014/main" id="{E847D4C3-8D97-724B-B603-4245F6E1DB4C}"/>
                </a:ext>
              </a:extLst>
            </p:cNvPr>
            <p:cNvSpPr txBox="1"/>
            <p:nvPr/>
          </p:nvSpPr>
          <p:spPr>
            <a:xfrm>
              <a:off x="2538087" y="2238958"/>
              <a:ext cx="5994353" cy="523220"/>
            </a:xfrm>
            <a:prstGeom prst="rect">
              <a:avLst/>
            </a:prstGeom>
            <a:noFill/>
          </p:spPr>
          <p:txBody>
            <a:bodyPr wrap="square" rtlCol="0">
              <a:spAutoFit/>
            </a:bodyPr>
            <a:lstStyle/>
            <a:p>
              <a:r>
                <a:rPr lang="tr-TR" sz="1400" b="1" dirty="0">
                  <a:latin typeface="Times New Roman" panose="02020603050405020304" pitchFamily="18" charset="0"/>
                  <a:cs typeface="Futura" panose="020B0602020204020303" pitchFamily="34" charset="-79"/>
                </a:rPr>
                <a:t>MİLLİ SAVUNMA ÜNİVERSİTESİ HARP OKULLARI/ASTSUBAY MESLEK YÜKSEKOKULLARI TERCİH İŞLEMLERİ</a:t>
              </a:r>
            </a:p>
          </p:txBody>
        </p:sp>
        <p:sp>
          <p:nvSpPr>
            <p:cNvPr id="38" name="TextBox 37">
              <a:extLst>
                <a:ext uri="{FF2B5EF4-FFF2-40B4-BE49-F238E27FC236}">
                  <a16:creationId xmlns:a16="http://schemas.microsoft.com/office/drawing/2014/main" id="{8ADA8727-CC4C-CE41-8B7B-998D84AC576C}"/>
                </a:ext>
              </a:extLst>
            </p:cNvPr>
            <p:cNvSpPr txBox="1"/>
            <p:nvPr/>
          </p:nvSpPr>
          <p:spPr>
            <a:xfrm>
              <a:off x="1794030" y="2192181"/>
              <a:ext cx="617730" cy="584775"/>
            </a:xfrm>
            <a:prstGeom prst="rect">
              <a:avLst/>
            </a:prstGeom>
            <a:noFill/>
            <a:ln w="12700">
              <a:solidFill>
                <a:schemeClr val="bg1"/>
              </a:solidFill>
            </a:ln>
          </p:spPr>
          <p:txBody>
            <a:bodyPr wrap="square" rtlCol="0" anchor="ctr">
              <a:noAutofit/>
            </a:bodyPr>
            <a:lstStyle/>
            <a:p>
              <a:pPr algn="ctr"/>
              <a:r>
                <a:rPr lang="en-TR" sz="3000" b="1" dirty="0">
                  <a:solidFill>
                    <a:srgbClr val="FF0000"/>
                  </a:solidFill>
                  <a:latin typeface="Times New Roman" panose="02020603050405020304" pitchFamily="18" charset="0"/>
                  <a:cs typeface="Futura" panose="020B0602020204020303" pitchFamily="34" charset="-79"/>
                </a:rPr>
                <a:t>2</a:t>
              </a:r>
            </a:p>
          </p:txBody>
        </p:sp>
      </p:grpSp>
      <p:grpSp>
        <p:nvGrpSpPr>
          <p:cNvPr id="47" name="Group 46">
            <a:extLst>
              <a:ext uri="{FF2B5EF4-FFF2-40B4-BE49-F238E27FC236}">
                <a16:creationId xmlns:a16="http://schemas.microsoft.com/office/drawing/2014/main" id="{BF96B395-DF37-684A-B56E-1A4882B39709}"/>
              </a:ext>
            </a:extLst>
          </p:cNvPr>
          <p:cNvGrpSpPr/>
          <p:nvPr/>
        </p:nvGrpSpPr>
        <p:grpSpPr>
          <a:xfrm>
            <a:off x="1794030" y="2928452"/>
            <a:ext cx="6882426" cy="593571"/>
            <a:chOff x="1794030" y="2928452"/>
            <a:chExt cx="6882426" cy="593571"/>
          </a:xfrm>
        </p:grpSpPr>
        <p:sp>
          <p:nvSpPr>
            <p:cNvPr id="30" name="TextBox 29">
              <a:extLst>
                <a:ext uri="{FF2B5EF4-FFF2-40B4-BE49-F238E27FC236}">
                  <a16:creationId xmlns:a16="http://schemas.microsoft.com/office/drawing/2014/main" id="{69B3E10E-6786-2C40-A2F0-0428142283FB}"/>
                </a:ext>
              </a:extLst>
            </p:cNvPr>
            <p:cNvSpPr txBox="1"/>
            <p:nvPr/>
          </p:nvSpPr>
          <p:spPr>
            <a:xfrm>
              <a:off x="2522163" y="2937248"/>
              <a:ext cx="6154293" cy="584775"/>
            </a:xfrm>
            <a:prstGeom prst="rect">
              <a:avLst/>
            </a:prstGeom>
            <a:solidFill>
              <a:schemeClr val="bg1">
                <a:lumMod val="65000"/>
              </a:schemeClr>
            </a:solidFill>
            <a:ln w="12700">
              <a:solidFill>
                <a:schemeClr val="bg1"/>
              </a:solidFill>
            </a:ln>
          </p:spPr>
          <p:txBody>
            <a:bodyPr wrap="square" rtlCol="0">
              <a:spAutoFit/>
            </a:bodyPr>
            <a:lstStyle/>
            <a:p>
              <a:endParaRPr lang="en-TR" dirty="0"/>
            </a:p>
          </p:txBody>
        </p:sp>
        <p:sp>
          <p:nvSpPr>
            <p:cNvPr id="23" name="TextBox 22">
              <a:extLst>
                <a:ext uri="{FF2B5EF4-FFF2-40B4-BE49-F238E27FC236}">
                  <a16:creationId xmlns:a16="http://schemas.microsoft.com/office/drawing/2014/main" id="{954A563D-15A6-EC45-B2E5-E74D449771FC}"/>
                </a:ext>
              </a:extLst>
            </p:cNvPr>
            <p:cNvSpPr txBox="1"/>
            <p:nvPr/>
          </p:nvSpPr>
          <p:spPr>
            <a:xfrm>
              <a:off x="2504647" y="2965405"/>
              <a:ext cx="5994353" cy="523220"/>
            </a:xfrm>
            <a:prstGeom prst="rect">
              <a:avLst/>
            </a:prstGeom>
            <a:noFill/>
          </p:spPr>
          <p:txBody>
            <a:bodyPr wrap="square" rtlCol="0">
              <a:spAutoFit/>
            </a:bodyPr>
            <a:lstStyle/>
            <a:p>
              <a:r>
                <a:rPr lang="tr-TR" sz="1400" b="1" dirty="0">
                  <a:latin typeface="Times New Roman" panose="02020603050405020304" pitchFamily="18" charset="0"/>
                  <a:cs typeface="Futura" panose="020B0602020204020303" pitchFamily="34" charset="-79"/>
                </a:rPr>
                <a:t>MİLLİ SAVUNMA ÜNİVERSİTESİ</a:t>
              </a:r>
            </a:p>
            <a:p>
              <a:r>
                <a:rPr lang="tr-TR" sz="1400" b="1" dirty="0">
                  <a:latin typeface="Times New Roman" panose="02020603050405020304" pitchFamily="18" charset="0"/>
                  <a:cs typeface="Futura" panose="020B0602020204020303" pitchFamily="34" charset="-79"/>
                </a:rPr>
                <a:t>2’NCİ SEÇİM AŞAMALARI’NA ÇAĞRI İŞLEMLERİ</a:t>
              </a:r>
            </a:p>
          </p:txBody>
        </p:sp>
        <p:sp>
          <p:nvSpPr>
            <p:cNvPr id="39" name="TextBox 38">
              <a:extLst>
                <a:ext uri="{FF2B5EF4-FFF2-40B4-BE49-F238E27FC236}">
                  <a16:creationId xmlns:a16="http://schemas.microsoft.com/office/drawing/2014/main" id="{1CBF9D10-7352-B14B-8396-426EAF6BB49D}"/>
                </a:ext>
              </a:extLst>
            </p:cNvPr>
            <p:cNvSpPr txBox="1"/>
            <p:nvPr/>
          </p:nvSpPr>
          <p:spPr>
            <a:xfrm>
              <a:off x="1794030" y="2928452"/>
              <a:ext cx="617730" cy="584775"/>
            </a:xfrm>
            <a:prstGeom prst="rect">
              <a:avLst/>
            </a:prstGeom>
            <a:noFill/>
            <a:ln w="12700">
              <a:solidFill>
                <a:schemeClr val="bg1"/>
              </a:solidFill>
            </a:ln>
          </p:spPr>
          <p:txBody>
            <a:bodyPr wrap="square" rtlCol="0" anchor="ctr">
              <a:noAutofit/>
            </a:bodyPr>
            <a:lstStyle/>
            <a:p>
              <a:pPr algn="ctr"/>
              <a:r>
                <a:rPr lang="en-TR" sz="3000" b="1" dirty="0">
                  <a:solidFill>
                    <a:srgbClr val="FF0000"/>
                  </a:solidFill>
                  <a:latin typeface="Times New Roman" panose="02020603050405020304" pitchFamily="18" charset="0"/>
                  <a:cs typeface="Futura" panose="020B0602020204020303" pitchFamily="34" charset="-79"/>
                </a:rPr>
                <a:t>3</a:t>
              </a:r>
            </a:p>
          </p:txBody>
        </p:sp>
      </p:grpSp>
      <p:grpSp>
        <p:nvGrpSpPr>
          <p:cNvPr id="48" name="Group 47">
            <a:extLst>
              <a:ext uri="{FF2B5EF4-FFF2-40B4-BE49-F238E27FC236}">
                <a16:creationId xmlns:a16="http://schemas.microsoft.com/office/drawing/2014/main" id="{07840944-AF23-8F47-8BDB-145925D19EB6}"/>
              </a:ext>
            </a:extLst>
          </p:cNvPr>
          <p:cNvGrpSpPr/>
          <p:nvPr/>
        </p:nvGrpSpPr>
        <p:grpSpPr>
          <a:xfrm>
            <a:off x="1794030" y="3686735"/>
            <a:ext cx="6882426" cy="588821"/>
            <a:chOff x="1794030" y="3686735"/>
            <a:chExt cx="6882426" cy="588821"/>
          </a:xfrm>
        </p:grpSpPr>
        <p:sp>
          <p:nvSpPr>
            <p:cNvPr id="31" name="TextBox 30">
              <a:extLst>
                <a:ext uri="{FF2B5EF4-FFF2-40B4-BE49-F238E27FC236}">
                  <a16:creationId xmlns:a16="http://schemas.microsoft.com/office/drawing/2014/main" id="{1DCC4A95-66D7-E843-A8CE-4193CDBBB8E7}"/>
                </a:ext>
              </a:extLst>
            </p:cNvPr>
            <p:cNvSpPr txBox="1"/>
            <p:nvPr/>
          </p:nvSpPr>
          <p:spPr>
            <a:xfrm>
              <a:off x="2522163" y="3690781"/>
              <a:ext cx="6154293" cy="584775"/>
            </a:xfrm>
            <a:prstGeom prst="rect">
              <a:avLst/>
            </a:prstGeom>
            <a:solidFill>
              <a:schemeClr val="bg1">
                <a:lumMod val="65000"/>
              </a:schemeClr>
            </a:solidFill>
            <a:ln w="12700">
              <a:solidFill>
                <a:schemeClr val="bg1"/>
              </a:solidFill>
            </a:ln>
          </p:spPr>
          <p:txBody>
            <a:bodyPr wrap="square" rtlCol="0">
              <a:spAutoFit/>
            </a:bodyPr>
            <a:lstStyle/>
            <a:p>
              <a:endParaRPr lang="en-TR" dirty="0"/>
            </a:p>
          </p:txBody>
        </p:sp>
        <p:sp>
          <p:nvSpPr>
            <p:cNvPr id="24" name="TextBox 23">
              <a:extLst>
                <a:ext uri="{FF2B5EF4-FFF2-40B4-BE49-F238E27FC236}">
                  <a16:creationId xmlns:a16="http://schemas.microsoft.com/office/drawing/2014/main" id="{533525BD-9DC1-DB4A-869B-E50732457986}"/>
                </a:ext>
              </a:extLst>
            </p:cNvPr>
            <p:cNvSpPr txBox="1"/>
            <p:nvPr/>
          </p:nvSpPr>
          <p:spPr>
            <a:xfrm>
              <a:off x="2504647" y="3833279"/>
              <a:ext cx="5994353" cy="307777"/>
            </a:xfrm>
            <a:prstGeom prst="rect">
              <a:avLst/>
            </a:prstGeom>
            <a:noFill/>
          </p:spPr>
          <p:txBody>
            <a:bodyPr wrap="square" rtlCol="0">
              <a:spAutoFit/>
            </a:bodyPr>
            <a:lstStyle/>
            <a:p>
              <a:r>
                <a:rPr lang="tr-TR" sz="1400" b="1" dirty="0">
                  <a:latin typeface="Times New Roman" panose="02020603050405020304" pitchFamily="18" charset="0"/>
                  <a:cs typeface="Futura" panose="020B0602020204020303" pitchFamily="34" charset="-79"/>
                </a:rPr>
                <a:t>MİLLİ SAVUNMA ÜNİVERSİTESİ 2’NCİ SEÇİM AŞAMALARI</a:t>
              </a:r>
            </a:p>
          </p:txBody>
        </p:sp>
        <p:sp>
          <p:nvSpPr>
            <p:cNvPr id="40" name="TextBox 39">
              <a:extLst>
                <a:ext uri="{FF2B5EF4-FFF2-40B4-BE49-F238E27FC236}">
                  <a16:creationId xmlns:a16="http://schemas.microsoft.com/office/drawing/2014/main" id="{4FA262EE-093B-134A-85DA-FD1C8B991B74}"/>
                </a:ext>
              </a:extLst>
            </p:cNvPr>
            <p:cNvSpPr txBox="1"/>
            <p:nvPr/>
          </p:nvSpPr>
          <p:spPr>
            <a:xfrm>
              <a:off x="1794030" y="3686735"/>
              <a:ext cx="617730" cy="584775"/>
            </a:xfrm>
            <a:prstGeom prst="rect">
              <a:avLst/>
            </a:prstGeom>
            <a:noFill/>
            <a:ln w="12700">
              <a:solidFill>
                <a:schemeClr val="bg1"/>
              </a:solidFill>
            </a:ln>
          </p:spPr>
          <p:txBody>
            <a:bodyPr wrap="square" rtlCol="0" anchor="ctr">
              <a:noAutofit/>
            </a:bodyPr>
            <a:lstStyle/>
            <a:p>
              <a:pPr algn="ctr"/>
              <a:r>
                <a:rPr lang="en-TR" sz="3000" b="1" dirty="0">
                  <a:solidFill>
                    <a:srgbClr val="FF0000"/>
                  </a:solidFill>
                  <a:latin typeface="Times New Roman" panose="02020603050405020304" pitchFamily="18" charset="0"/>
                  <a:cs typeface="Futura" panose="020B0602020204020303" pitchFamily="34" charset="-79"/>
                </a:rPr>
                <a:t>4</a:t>
              </a:r>
            </a:p>
          </p:txBody>
        </p:sp>
      </p:grpSp>
      <p:grpSp>
        <p:nvGrpSpPr>
          <p:cNvPr id="49" name="Group 48">
            <a:extLst>
              <a:ext uri="{FF2B5EF4-FFF2-40B4-BE49-F238E27FC236}">
                <a16:creationId xmlns:a16="http://schemas.microsoft.com/office/drawing/2014/main" id="{CAD8BD70-003F-3B45-B26E-1621C860B45B}"/>
              </a:ext>
            </a:extLst>
          </p:cNvPr>
          <p:cNvGrpSpPr/>
          <p:nvPr/>
        </p:nvGrpSpPr>
        <p:grpSpPr>
          <a:xfrm>
            <a:off x="1794030" y="4415281"/>
            <a:ext cx="6882426" cy="597895"/>
            <a:chOff x="1794030" y="4415281"/>
            <a:chExt cx="6882426" cy="597895"/>
          </a:xfrm>
        </p:grpSpPr>
        <p:sp>
          <p:nvSpPr>
            <p:cNvPr id="32" name="TextBox 31">
              <a:extLst>
                <a:ext uri="{FF2B5EF4-FFF2-40B4-BE49-F238E27FC236}">
                  <a16:creationId xmlns:a16="http://schemas.microsoft.com/office/drawing/2014/main" id="{0D3DCFD1-9C7D-E646-A3F9-3A4B18E146DB}"/>
                </a:ext>
              </a:extLst>
            </p:cNvPr>
            <p:cNvSpPr txBox="1"/>
            <p:nvPr/>
          </p:nvSpPr>
          <p:spPr>
            <a:xfrm>
              <a:off x="2522163" y="4418915"/>
              <a:ext cx="6154293" cy="584775"/>
            </a:xfrm>
            <a:prstGeom prst="rect">
              <a:avLst/>
            </a:prstGeom>
            <a:solidFill>
              <a:schemeClr val="bg1">
                <a:lumMod val="65000"/>
              </a:schemeClr>
            </a:solidFill>
            <a:ln w="12700">
              <a:solidFill>
                <a:schemeClr val="bg1"/>
              </a:solidFill>
            </a:ln>
          </p:spPr>
          <p:txBody>
            <a:bodyPr wrap="square" rtlCol="0">
              <a:spAutoFit/>
            </a:bodyPr>
            <a:lstStyle/>
            <a:p>
              <a:endParaRPr lang="en-TR" dirty="0"/>
            </a:p>
          </p:txBody>
        </p:sp>
        <p:sp>
          <p:nvSpPr>
            <p:cNvPr id="25" name="TextBox 24">
              <a:extLst>
                <a:ext uri="{FF2B5EF4-FFF2-40B4-BE49-F238E27FC236}">
                  <a16:creationId xmlns:a16="http://schemas.microsoft.com/office/drawing/2014/main" id="{B68B11EA-699A-4944-B2CD-548A6282AB2D}"/>
                </a:ext>
              </a:extLst>
            </p:cNvPr>
            <p:cNvSpPr txBox="1"/>
            <p:nvPr/>
          </p:nvSpPr>
          <p:spPr>
            <a:xfrm>
              <a:off x="2504647" y="4489956"/>
              <a:ext cx="5994353" cy="523220"/>
            </a:xfrm>
            <a:prstGeom prst="rect">
              <a:avLst/>
            </a:prstGeom>
            <a:noFill/>
          </p:spPr>
          <p:txBody>
            <a:bodyPr wrap="square" rtlCol="0">
              <a:spAutoFit/>
            </a:bodyPr>
            <a:lstStyle/>
            <a:p>
              <a:r>
                <a:rPr lang="tr-TR" sz="1400" b="1" dirty="0">
                  <a:latin typeface="Times New Roman" panose="02020603050405020304" pitchFamily="18" charset="0"/>
                  <a:cs typeface="Futura" panose="020B0602020204020303" pitchFamily="34" charset="-79"/>
                </a:rPr>
                <a:t>2’NCİ SEÇİM AŞAMALARINI BAŞARIYLA TAMAMLAYAN ADAYLARIN SAĞLIK MUAYENE İŞLEMLERİ</a:t>
              </a:r>
            </a:p>
          </p:txBody>
        </p:sp>
        <p:sp>
          <p:nvSpPr>
            <p:cNvPr id="41" name="TextBox 40">
              <a:extLst>
                <a:ext uri="{FF2B5EF4-FFF2-40B4-BE49-F238E27FC236}">
                  <a16:creationId xmlns:a16="http://schemas.microsoft.com/office/drawing/2014/main" id="{73EE3823-21A2-164E-9BB8-F7DCE10C0028}"/>
                </a:ext>
              </a:extLst>
            </p:cNvPr>
            <p:cNvSpPr txBox="1"/>
            <p:nvPr/>
          </p:nvSpPr>
          <p:spPr>
            <a:xfrm>
              <a:off x="1794030" y="4415281"/>
              <a:ext cx="617730" cy="584775"/>
            </a:xfrm>
            <a:prstGeom prst="rect">
              <a:avLst/>
            </a:prstGeom>
            <a:noFill/>
            <a:ln w="12700">
              <a:solidFill>
                <a:schemeClr val="bg1"/>
              </a:solidFill>
            </a:ln>
          </p:spPr>
          <p:txBody>
            <a:bodyPr wrap="square" rtlCol="0" anchor="ctr">
              <a:noAutofit/>
            </a:bodyPr>
            <a:lstStyle/>
            <a:p>
              <a:pPr algn="ctr"/>
              <a:r>
                <a:rPr lang="en-TR" sz="3000" b="1" dirty="0">
                  <a:solidFill>
                    <a:srgbClr val="FF0000"/>
                  </a:solidFill>
                  <a:latin typeface="Times New Roman" panose="02020603050405020304" pitchFamily="18" charset="0"/>
                  <a:cs typeface="Futura" panose="020B0602020204020303" pitchFamily="34" charset="-79"/>
                </a:rPr>
                <a:t>5</a:t>
              </a:r>
            </a:p>
          </p:txBody>
        </p:sp>
      </p:grpSp>
      <p:grpSp>
        <p:nvGrpSpPr>
          <p:cNvPr id="50" name="Group 49">
            <a:extLst>
              <a:ext uri="{FF2B5EF4-FFF2-40B4-BE49-F238E27FC236}">
                <a16:creationId xmlns:a16="http://schemas.microsoft.com/office/drawing/2014/main" id="{2C90FD97-ADED-914C-BA67-E1098CEA4FB0}"/>
              </a:ext>
            </a:extLst>
          </p:cNvPr>
          <p:cNvGrpSpPr/>
          <p:nvPr/>
        </p:nvGrpSpPr>
        <p:grpSpPr>
          <a:xfrm>
            <a:off x="1794030" y="5151262"/>
            <a:ext cx="6882426" cy="589028"/>
            <a:chOff x="1794030" y="5151262"/>
            <a:chExt cx="6882426" cy="589028"/>
          </a:xfrm>
        </p:grpSpPr>
        <p:sp>
          <p:nvSpPr>
            <p:cNvPr id="33" name="TextBox 32">
              <a:extLst>
                <a:ext uri="{FF2B5EF4-FFF2-40B4-BE49-F238E27FC236}">
                  <a16:creationId xmlns:a16="http://schemas.microsoft.com/office/drawing/2014/main" id="{CF449DDE-D549-114B-A6F5-8691AE485D9D}"/>
                </a:ext>
              </a:extLst>
            </p:cNvPr>
            <p:cNvSpPr txBox="1"/>
            <p:nvPr/>
          </p:nvSpPr>
          <p:spPr>
            <a:xfrm>
              <a:off x="2522163" y="5155515"/>
              <a:ext cx="6154293" cy="584775"/>
            </a:xfrm>
            <a:prstGeom prst="rect">
              <a:avLst/>
            </a:prstGeom>
            <a:solidFill>
              <a:schemeClr val="bg1">
                <a:lumMod val="65000"/>
              </a:schemeClr>
            </a:solidFill>
            <a:ln w="12700">
              <a:solidFill>
                <a:schemeClr val="bg1"/>
              </a:solidFill>
            </a:ln>
          </p:spPr>
          <p:txBody>
            <a:bodyPr wrap="square" rtlCol="0">
              <a:spAutoFit/>
            </a:bodyPr>
            <a:lstStyle/>
            <a:p>
              <a:endParaRPr lang="en-TR" dirty="0"/>
            </a:p>
          </p:txBody>
        </p:sp>
        <p:sp>
          <p:nvSpPr>
            <p:cNvPr id="26" name="TextBox 25">
              <a:extLst>
                <a:ext uri="{FF2B5EF4-FFF2-40B4-BE49-F238E27FC236}">
                  <a16:creationId xmlns:a16="http://schemas.microsoft.com/office/drawing/2014/main" id="{557BF16A-A783-F146-A652-079CB4349160}"/>
                </a:ext>
              </a:extLst>
            </p:cNvPr>
            <p:cNvSpPr txBox="1"/>
            <p:nvPr/>
          </p:nvSpPr>
          <p:spPr>
            <a:xfrm>
              <a:off x="2504647" y="5210036"/>
              <a:ext cx="5994353" cy="523220"/>
            </a:xfrm>
            <a:prstGeom prst="rect">
              <a:avLst/>
            </a:prstGeom>
            <a:noFill/>
          </p:spPr>
          <p:txBody>
            <a:bodyPr wrap="square" rtlCol="0">
              <a:spAutoFit/>
            </a:bodyPr>
            <a:lstStyle/>
            <a:p>
              <a:pPr lvl="0">
                <a:defRPr/>
              </a:pPr>
              <a:r>
                <a:rPr lang="tr-TR" sz="1400" b="1" dirty="0">
                  <a:latin typeface="Times New Roman" panose="02020603050405020304" pitchFamily="18" charset="0"/>
                  <a:cs typeface="Futura" panose="020B0602020204020303" pitchFamily="34" charset="-79"/>
                </a:rPr>
                <a:t>MİLLİ SAVUNMA ÜNİVERSİTESİ HARP OKULLARI YERLEŞTİRME İŞLEMLERİ VE İNTİBAK EĞİTİMLERİ</a:t>
              </a:r>
            </a:p>
          </p:txBody>
        </p:sp>
        <p:sp>
          <p:nvSpPr>
            <p:cNvPr id="42" name="TextBox 41">
              <a:extLst>
                <a:ext uri="{FF2B5EF4-FFF2-40B4-BE49-F238E27FC236}">
                  <a16:creationId xmlns:a16="http://schemas.microsoft.com/office/drawing/2014/main" id="{7342B224-ADA8-9E44-A86D-B2A4780B4CB4}"/>
                </a:ext>
              </a:extLst>
            </p:cNvPr>
            <p:cNvSpPr txBox="1"/>
            <p:nvPr/>
          </p:nvSpPr>
          <p:spPr>
            <a:xfrm>
              <a:off x="1794030" y="5151262"/>
              <a:ext cx="617730" cy="584775"/>
            </a:xfrm>
            <a:prstGeom prst="rect">
              <a:avLst/>
            </a:prstGeom>
            <a:noFill/>
            <a:ln w="12700">
              <a:solidFill>
                <a:schemeClr val="bg1"/>
              </a:solidFill>
            </a:ln>
          </p:spPr>
          <p:txBody>
            <a:bodyPr wrap="square" rtlCol="0" anchor="ctr">
              <a:noAutofit/>
            </a:bodyPr>
            <a:lstStyle/>
            <a:p>
              <a:pPr algn="ctr"/>
              <a:r>
                <a:rPr lang="en-TR" sz="3000" b="1" dirty="0">
                  <a:solidFill>
                    <a:srgbClr val="FF0000"/>
                  </a:solidFill>
                  <a:latin typeface="Times New Roman" panose="02020603050405020304" pitchFamily="18" charset="0"/>
                  <a:cs typeface="Futura" panose="020B0602020204020303" pitchFamily="34" charset="-79"/>
                </a:rPr>
                <a:t>6</a:t>
              </a:r>
            </a:p>
          </p:txBody>
        </p:sp>
      </p:grpSp>
      <p:grpSp>
        <p:nvGrpSpPr>
          <p:cNvPr id="51" name="Group 50">
            <a:extLst>
              <a:ext uri="{FF2B5EF4-FFF2-40B4-BE49-F238E27FC236}">
                <a16:creationId xmlns:a16="http://schemas.microsoft.com/office/drawing/2014/main" id="{04FD77F6-648F-CE48-8815-B0FCAD3E8626}"/>
              </a:ext>
            </a:extLst>
          </p:cNvPr>
          <p:cNvGrpSpPr/>
          <p:nvPr/>
        </p:nvGrpSpPr>
        <p:grpSpPr>
          <a:xfrm>
            <a:off x="1794030" y="5909048"/>
            <a:ext cx="6882426" cy="585272"/>
            <a:chOff x="1794030" y="5909048"/>
            <a:chExt cx="6882426" cy="585272"/>
          </a:xfrm>
        </p:grpSpPr>
        <p:sp>
          <p:nvSpPr>
            <p:cNvPr id="34" name="TextBox 33">
              <a:extLst>
                <a:ext uri="{FF2B5EF4-FFF2-40B4-BE49-F238E27FC236}">
                  <a16:creationId xmlns:a16="http://schemas.microsoft.com/office/drawing/2014/main" id="{42E19BDE-87FA-7044-BF23-5D0C133C7A70}"/>
                </a:ext>
              </a:extLst>
            </p:cNvPr>
            <p:cNvSpPr txBox="1"/>
            <p:nvPr/>
          </p:nvSpPr>
          <p:spPr>
            <a:xfrm>
              <a:off x="2522163" y="5909048"/>
              <a:ext cx="6154293" cy="584775"/>
            </a:xfrm>
            <a:prstGeom prst="rect">
              <a:avLst/>
            </a:prstGeom>
            <a:solidFill>
              <a:schemeClr val="bg1">
                <a:lumMod val="65000"/>
              </a:schemeClr>
            </a:solidFill>
            <a:ln w="12700">
              <a:solidFill>
                <a:schemeClr val="bg1"/>
              </a:solidFill>
            </a:ln>
          </p:spPr>
          <p:txBody>
            <a:bodyPr wrap="square" rtlCol="0">
              <a:spAutoFit/>
            </a:bodyPr>
            <a:lstStyle/>
            <a:p>
              <a:endParaRPr lang="en-TR" dirty="0"/>
            </a:p>
          </p:txBody>
        </p:sp>
        <p:sp>
          <p:nvSpPr>
            <p:cNvPr id="27" name="TextBox 26">
              <a:extLst>
                <a:ext uri="{FF2B5EF4-FFF2-40B4-BE49-F238E27FC236}">
                  <a16:creationId xmlns:a16="http://schemas.microsoft.com/office/drawing/2014/main" id="{4F7BE1F5-8304-B345-B7E3-E7700E9C089F}"/>
                </a:ext>
              </a:extLst>
            </p:cNvPr>
            <p:cNvSpPr txBox="1"/>
            <p:nvPr/>
          </p:nvSpPr>
          <p:spPr>
            <a:xfrm>
              <a:off x="2504647" y="5940569"/>
              <a:ext cx="5994353" cy="523220"/>
            </a:xfrm>
            <a:prstGeom prst="rect">
              <a:avLst/>
            </a:prstGeom>
            <a:noFill/>
          </p:spPr>
          <p:txBody>
            <a:bodyPr wrap="square" rtlCol="0">
              <a:spAutoFit/>
            </a:bodyPr>
            <a:lstStyle/>
            <a:p>
              <a:pPr lvl="0">
                <a:defRPr/>
              </a:pPr>
              <a:r>
                <a:rPr lang="tr-TR" sz="1400" b="1" dirty="0">
                  <a:latin typeface="Times New Roman" panose="02020603050405020304" pitchFamily="18" charset="0"/>
                  <a:cs typeface="Futura" panose="020B0602020204020303" pitchFamily="34" charset="-79"/>
                </a:rPr>
                <a:t>MİLLİ SAVUNMA ÜNİVERSİTESİ MESLEK YÜKSEKOKULLARI YERLEŞTİRME İŞLEMLERİ VE İNTİBAK EĞİTİMLERİ</a:t>
              </a:r>
            </a:p>
          </p:txBody>
        </p:sp>
        <p:sp>
          <p:nvSpPr>
            <p:cNvPr id="43" name="TextBox 42">
              <a:extLst>
                <a:ext uri="{FF2B5EF4-FFF2-40B4-BE49-F238E27FC236}">
                  <a16:creationId xmlns:a16="http://schemas.microsoft.com/office/drawing/2014/main" id="{995AEC7D-DBBE-9A48-9D6A-0F6EF5C194E3}"/>
                </a:ext>
              </a:extLst>
            </p:cNvPr>
            <p:cNvSpPr txBox="1"/>
            <p:nvPr/>
          </p:nvSpPr>
          <p:spPr>
            <a:xfrm>
              <a:off x="1794030" y="5909545"/>
              <a:ext cx="617730" cy="584775"/>
            </a:xfrm>
            <a:prstGeom prst="rect">
              <a:avLst/>
            </a:prstGeom>
            <a:noFill/>
            <a:ln w="12700">
              <a:solidFill>
                <a:schemeClr val="bg1"/>
              </a:solidFill>
            </a:ln>
          </p:spPr>
          <p:txBody>
            <a:bodyPr wrap="square" rtlCol="0" anchor="ctr">
              <a:noAutofit/>
            </a:bodyPr>
            <a:lstStyle/>
            <a:p>
              <a:pPr algn="ctr"/>
              <a:r>
                <a:rPr lang="en-TR" sz="3000" b="1" dirty="0">
                  <a:solidFill>
                    <a:srgbClr val="FF0000"/>
                  </a:solidFill>
                  <a:latin typeface="Times New Roman" panose="02020603050405020304" pitchFamily="18" charset="0"/>
                  <a:cs typeface="Futura" panose="020B0602020204020303" pitchFamily="34" charset="-79"/>
                </a:rPr>
                <a:t>7</a:t>
              </a:r>
            </a:p>
          </p:txBody>
        </p:sp>
      </p:grpSp>
      <p:pic>
        <p:nvPicPr>
          <p:cNvPr id="52" name="Resim 5">
            <a:extLst>
              <a:ext uri="{FF2B5EF4-FFF2-40B4-BE49-F238E27FC236}">
                <a16:creationId xmlns:a16="http://schemas.microsoft.com/office/drawing/2014/main" id="{368840D5-1E24-4446-A6B6-7558AEC364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2" y="-171400"/>
            <a:ext cx="2599973" cy="2520280"/>
          </a:xfrm>
          <a:prstGeom prst="rect">
            <a:avLst/>
          </a:prstGeom>
        </p:spPr>
      </p:pic>
      <p:sp>
        <p:nvSpPr>
          <p:cNvPr id="2" name="Slayt Numarası Yer Tutucusu 1"/>
          <p:cNvSpPr>
            <a:spLocks noGrp="1"/>
          </p:cNvSpPr>
          <p:nvPr>
            <p:ph type="sldNum" sz="quarter" idx="12"/>
          </p:nvPr>
        </p:nvSpPr>
        <p:spPr/>
        <p:txBody>
          <a:bodyPr/>
          <a:lstStyle/>
          <a:p>
            <a:fld id="{F7088E0E-A46C-4B60-BAD9-5A7B04E633F8}" type="slidenum">
              <a:rPr lang="tr-TR" smtClean="0"/>
              <a:t>4</a:t>
            </a:fld>
            <a:endParaRPr lang="tr-TR"/>
          </a:p>
        </p:txBody>
      </p:sp>
    </p:spTree>
    <p:extLst>
      <p:ext uri="{BB962C8B-B14F-4D97-AF65-F5344CB8AC3E}">
        <p14:creationId xmlns:p14="http://schemas.microsoft.com/office/powerpoint/2010/main" val="1606315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a16="http://schemas.microsoft.com/office/drawing/2014/main" id="{B1D7C31A-D0B0-C545-8854-CC61E5DF5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10" name="Metin kutusu 1">
            <a:extLst>
              <a:ext uri="{FF2B5EF4-FFF2-40B4-BE49-F238E27FC236}">
                <a16:creationId xmlns:a16="http://schemas.microsoft.com/office/drawing/2014/main" id="{4C62BACA-1130-024C-8DE7-5B2A117A84F5}"/>
              </a:ext>
            </a:extLst>
          </p:cNvPr>
          <p:cNvSpPr txBox="1"/>
          <p:nvPr/>
        </p:nvSpPr>
        <p:spPr>
          <a:xfrm>
            <a:off x="1691680" y="646476"/>
            <a:ext cx="6937654" cy="1059136"/>
          </a:xfrm>
          <a:prstGeom prst="rect">
            <a:avLst/>
          </a:prstGeom>
          <a:noFill/>
          <a:effectLst/>
        </p:spPr>
        <p:txBody>
          <a:bodyPr wrap="square" rtlCol="0">
            <a:spAutoFit/>
          </a:bodyPr>
          <a:lstStyle/>
          <a:p>
            <a:pPr algn="ctr">
              <a:lnSpc>
                <a:spcPts val="3860"/>
              </a:lnSpc>
              <a:defRPr/>
            </a:pPr>
            <a:r>
              <a:rPr lang="tr-TR" sz="2800" b="1" i="0" dirty="0">
                <a:latin typeface="Times New Roman" panose="02020603050405020304" pitchFamily="18" charset="0"/>
                <a:cs typeface="Times New Roman" panose="02020603050405020304" pitchFamily="18" charset="0"/>
              </a:rPr>
              <a:t>2022-MSÜ</a:t>
            </a:r>
          </a:p>
          <a:p>
            <a:pPr algn="ctr">
              <a:lnSpc>
                <a:spcPts val="3860"/>
              </a:lnSpc>
              <a:defRPr/>
            </a:pPr>
            <a:r>
              <a:rPr lang="tr-TR" sz="2800" b="1" i="0" dirty="0">
                <a:solidFill>
                  <a:srgbClr val="FF0000"/>
                </a:solidFill>
                <a:latin typeface="Times New Roman" panose="02020603050405020304" pitchFamily="18" charset="0"/>
                <a:cs typeface="Times New Roman" panose="02020603050405020304" pitchFamily="18" charset="0"/>
              </a:rPr>
              <a:t>2’NCİ SEÇİM AŞAMALARI</a:t>
            </a:r>
          </a:p>
        </p:txBody>
      </p:sp>
      <p:sp>
        <p:nvSpPr>
          <p:cNvPr id="2" name="Metin kutusu 1">
            <a:extLst>
              <a:ext uri="{FF2B5EF4-FFF2-40B4-BE49-F238E27FC236}">
                <a16:creationId xmlns:a16="http://schemas.microsoft.com/office/drawing/2014/main" id="{7C1ADC2A-DBA9-4D82-8D0F-6E5F22BA2C49}"/>
              </a:ext>
            </a:extLst>
          </p:cNvPr>
          <p:cNvSpPr txBox="1"/>
          <p:nvPr/>
        </p:nvSpPr>
        <p:spPr>
          <a:xfrm>
            <a:off x="2463960" y="1828800"/>
            <a:ext cx="5393094" cy="954107"/>
          </a:xfrm>
          <a:prstGeom prst="rect">
            <a:avLst/>
          </a:prstGeom>
          <a:noFill/>
        </p:spPr>
        <p:txBody>
          <a:bodyPr wrap="square" rtlCol="0">
            <a:spAutoFit/>
          </a:bodyPr>
          <a:lstStyle/>
          <a:p>
            <a:pPr algn="ctr"/>
            <a:r>
              <a:rPr lang="tr-TR" sz="2800" b="1" dirty="0">
                <a:solidFill>
                  <a:srgbClr val="FF0000"/>
                </a:solidFill>
                <a:latin typeface="Times New Roman" panose="02020603050405020304" pitchFamily="18" charset="0"/>
                <a:cs typeface="Times New Roman" panose="02020603050405020304" pitchFamily="18" charset="0"/>
              </a:rPr>
              <a:t>Öğrenci Seçme uçuşu (ÖSU) </a:t>
            </a:r>
          </a:p>
          <a:p>
            <a:pPr algn="ctr"/>
            <a:r>
              <a:rPr lang="tr-TR" sz="2800" b="1" dirty="0">
                <a:latin typeface="Times New Roman" panose="02020603050405020304" pitchFamily="18" charset="0"/>
                <a:cs typeface="Times New Roman" panose="02020603050405020304" pitchFamily="18" charset="0"/>
              </a:rPr>
              <a:t>(Hava Harp Okulu Adayları İçin)</a:t>
            </a:r>
          </a:p>
        </p:txBody>
      </p:sp>
      <p:sp>
        <p:nvSpPr>
          <p:cNvPr id="5" name="Metin kutusu 4">
            <a:extLst>
              <a:ext uri="{FF2B5EF4-FFF2-40B4-BE49-F238E27FC236}">
                <a16:creationId xmlns:a16="http://schemas.microsoft.com/office/drawing/2014/main" id="{A8C1C1EF-0789-4389-A84A-52EB37BD690F}"/>
              </a:ext>
            </a:extLst>
          </p:cNvPr>
          <p:cNvSpPr txBox="1"/>
          <p:nvPr/>
        </p:nvSpPr>
        <p:spPr>
          <a:xfrm>
            <a:off x="827584" y="3200418"/>
            <a:ext cx="7632848" cy="2246769"/>
          </a:xfrm>
          <a:prstGeom prst="rect">
            <a:avLst/>
          </a:prstGeom>
          <a:noFill/>
        </p:spPr>
        <p:txBody>
          <a:bodyPr wrap="square" rtlCol="0">
            <a:spAutoFit/>
          </a:bodyPr>
          <a:lstStyle/>
          <a:p>
            <a:pPr algn="just"/>
            <a:r>
              <a:rPr lang="tr-TR" sz="2800" dirty="0">
                <a:latin typeface="Times New Roman" panose="02020603050405020304" pitchFamily="18" charset="0"/>
                <a:cs typeface="Times New Roman" panose="02020603050405020304" pitchFamily="18" charset="0"/>
              </a:rPr>
              <a:t>Hava Harp Okulu adayı olarak 2’nci Seçim Aşamalarına çağrılan ve «Askeri öğrenci olur, Kategori-1 hava aracında uçucu yetiştirilmeye elverişlidir.» sağlık raporu alanlardan ÖSU kontenjanına girenler için uygulanacaktır.</a:t>
            </a:r>
          </a:p>
        </p:txBody>
      </p:sp>
      <p:sp>
        <p:nvSpPr>
          <p:cNvPr id="3" name="Slayt Numarası Yer Tutucusu 2"/>
          <p:cNvSpPr>
            <a:spLocks noGrp="1"/>
          </p:cNvSpPr>
          <p:nvPr>
            <p:ph type="sldNum" sz="quarter" idx="12"/>
          </p:nvPr>
        </p:nvSpPr>
        <p:spPr/>
        <p:txBody>
          <a:bodyPr/>
          <a:lstStyle/>
          <a:p>
            <a:fld id="{F7088E0E-A46C-4B60-BAD9-5A7B04E633F8}" type="slidenum">
              <a:rPr lang="tr-TR" smtClean="0"/>
              <a:t>40</a:t>
            </a:fld>
            <a:endParaRPr lang="tr-TR"/>
          </a:p>
        </p:txBody>
      </p:sp>
    </p:spTree>
    <p:extLst>
      <p:ext uri="{BB962C8B-B14F-4D97-AF65-F5344CB8AC3E}">
        <p14:creationId xmlns:p14="http://schemas.microsoft.com/office/powerpoint/2010/main" val="1935555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a16="http://schemas.microsoft.com/office/drawing/2014/main" id="{12CD87B9-498E-2E4C-B0C4-068F270946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8" name="Metin kutusu 1">
            <a:extLst>
              <a:ext uri="{FF2B5EF4-FFF2-40B4-BE49-F238E27FC236}">
                <a16:creationId xmlns:a16="http://schemas.microsoft.com/office/drawing/2014/main" id="{EAE01DB9-9DAC-A14A-8972-58D987D4DDD4}"/>
              </a:ext>
            </a:extLst>
          </p:cNvPr>
          <p:cNvSpPr txBox="1"/>
          <p:nvPr/>
        </p:nvSpPr>
        <p:spPr>
          <a:xfrm>
            <a:off x="1691680" y="667602"/>
            <a:ext cx="6937654" cy="1072217"/>
          </a:xfrm>
          <a:prstGeom prst="rect">
            <a:avLst/>
          </a:prstGeom>
          <a:noFill/>
          <a:effectLst/>
        </p:spPr>
        <p:txBody>
          <a:bodyPr wrap="square" rtlCol="0">
            <a:spAutoFit/>
          </a:bodyPr>
          <a:lstStyle/>
          <a:p>
            <a:pPr algn="ctr">
              <a:lnSpc>
                <a:spcPts val="3860"/>
              </a:lnSpc>
              <a:defRPr/>
            </a:pPr>
            <a:r>
              <a:rPr lang="tr-TR" sz="3200" b="1" i="0" dirty="0">
                <a:latin typeface="Times New Roman" panose="02020603050405020304" pitchFamily="18" charset="0"/>
                <a:cs typeface="Times New Roman" panose="02020603050405020304" pitchFamily="18" charset="0"/>
              </a:rPr>
              <a:t>2022-MSÜ</a:t>
            </a:r>
            <a:r>
              <a:rPr lang="tr-TR" sz="3200" b="1" i="0" dirty="0">
                <a:solidFill>
                  <a:srgbClr val="FF0000"/>
                </a:solidFill>
                <a:latin typeface="Times New Roman" panose="02020603050405020304" pitchFamily="18" charset="0"/>
                <a:cs typeface="Times New Roman" panose="02020603050405020304" pitchFamily="18" charset="0"/>
              </a:rPr>
              <a:t> ADAY</a:t>
            </a:r>
            <a:br>
              <a:rPr lang="tr-TR" sz="3200" b="1" i="0" dirty="0">
                <a:solidFill>
                  <a:srgbClr val="FF0000"/>
                </a:solidFill>
                <a:latin typeface="Times New Roman" panose="02020603050405020304" pitchFamily="18" charset="0"/>
                <a:cs typeface="Times New Roman" panose="02020603050405020304" pitchFamily="18" charset="0"/>
              </a:rPr>
            </a:br>
            <a:r>
              <a:rPr lang="tr-TR" sz="3200" b="1" i="0" dirty="0">
                <a:solidFill>
                  <a:srgbClr val="FF0000"/>
                </a:solidFill>
                <a:latin typeface="Times New Roman" panose="02020603050405020304" pitchFamily="18" charset="0"/>
                <a:cs typeface="Times New Roman" panose="02020603050405020304" pitchFamily="18" charset="0"/>
              </a:rPr>
              <a:t>YERLEŞTİRME İŞLEMLERİ</a:t>
            </a:r>
          </a:p>
        </p:txBody>
      </p:sp>
      <p:sp>
        <p:nvSpPr>
          <p:cNvPr id="3" name="Alt Başlık 2"/>
          <p:cNvSpPr>
            <a:spLocks noGrp="1"/>
          </p:cNvSpPr>
          <p:nvPr>
            <p:ph type="subTitle" idx="1"/>
          </p:nvPr>
        </p:nvSpPr>
        <p:spPr>
          <a:xfrm>
            <a:off x="476085" y="2534498"/>
            <a:ext cx="8153249" cy="2902916"/>
          </a:xfrm>
          <a:effectLst/>
        </p:spPr>
        <p:txBody>
          <a:bodyPr>
            <a:noAutofit/>
          </a:bodyPr>
          <a:lstStyle/>
          <a:p>
            <a:pPr algn="just"/>
            <a:r>
              <a:rPr lang="tr-TR" sz="2800" dirty="0">
                <a:solidFill>
                  <a:schemeClr val="tx1"/>
                </a:solidFill>
                <a:latin typeface="Times New Roman" panose="02020603050405020304" pitchFamily="18" charset="0"/>
                <a:cs typeface="Times New Roman" panose="02020603050405020304" pitchFamily="18" charset="0"/>
              </a:rPr>
              <a:t>Adaylar yerleştirme işlemleri sürecince</a:t>
            </a:r>
            <a:r>
              <a:rPr lang="tr-TR" sz="2800" dirty="0">
                <a:solidFill>
                  <a:srgbClr val="002060"/>
                </a:solidFill>
                <a:latin typeface="Times New Roman" panose="02020603050405020304" pitchFamily="18" charset="0"/>
                <a:cs typeface="Times New Roman" panose="02020603050405020304" pitchFamily="18" charset="0"/>
              </a:rPr>
              <a:t> </a:t>
            </a:r>
            <a:r>
              <a:rPr lang="tr-TR" sz="2800" dirty="0">
                <a:solidFill>
                  <a:srgbClr val="FF0000"/>
                </a:solidFill>
                <a:latin typeface="Times New Roman" panose="02020603050405020304" pitchFamily="18" charset="0"/>
                <a:cs typeface="Times New Roman" panose="02020603050405020304" pitchFamily="18" charset="0"/>
              </a:rPr>
              <a:t>Aday Değerlendirme Puanı (</a:t>
            </a:r>
            <a:r>
              <a:rPr lang="tr-TR" sz="2800" u="sng" dirty="0">
                <a:solidFill>
                  <a:srgbClr val="FF0000"/>
                </a:solidFill>
                <a:latin typeface="Times New Roman" panose="02020603050405020304" pitchFamily="18" charset="0"/>
                <a:cs typeface="Times New Roman" panose="02020603050405020304" pitchFamily="18" charset="0"/>
              </a:rPr>
              <a:t>ADP) sıralarını ve okullara kaydı alınan son adayın ADP sırasını</a:t>
            </a:r>
            <a:r>
              <a:rPr lang="tr-TR" sz="2800" dirty="0">
                <a:solidFill>
                  <a:srgbClr val="FF0000"/>
                </a:solidFill>
                <a:latin typeface="Times New Roman" panose="02020603050405020304" pitchFamily="18" charset="0"/>
                <a:cs typeface="Times New Roman" panose="02020603050405020304" pitchFamily="18" charset="0"/>
              </a:rPr>
              <a:t> </a:t>
            </a:r>
            <a:r>
              <a:rPr lang="tr-TR" sz="2800" dirty="0">
                <a:solidFill>
                  <a:schemeClr val="tx1"/>
                </a:solidFill>
                <a:latin typeface="Times New Roman" panose="02020603050405020304" pitchFamily="18" charset="0"/>
                <a:cs typeface="Times New Roman" panose="02020603050405020304" pitchFamily="18" charset="0"/>
              </a:rPr>
              <a:t>TC Kimlik numaraları ile www.msu.edu.tr adresi üzerinden </a:t>
            </a:r>
            <a:r>
              <a:rPr lang="tr-TR" sz="2800" u="sng" dirty="0">
                <a:solidFill>
                  <a:srgbClr val="FF0000"/>
                </a:solidFill>
                <a:latin typeface="Times New Roman" panose="02020603050405020304" pitchFamily="18" charset="0"/>
                <a:cs typeface="Times New Roman" panose="02020603050405020304" pitchFamily="18" charset="0"/>
              </a:rPr>
              <a:t>güncel olarak her gün sorgulayabileceklerdir.</a:t>
            </a:r>
          </a:p>
        </p:txBody>
      </p:sp>
      <p:sp>
        <p:nvSpPr>
          <p:cNvPr id="2" name="Slayt Numarası Yer Tutucusu 1"/>
          <p:cNvSpPr>
            <a:spLocks noGrp="1"/>
          </p:cNvSpPr>
          <p:nvPr>
            <p:ph type="sldNum" sz="quarter" idx="12"/>
          </p:nvPr>
        </p:nvSpPr>
        <p:spPr/>
        <p:txBody>
          <a:bodyPr/>
          <a:lstStyle/>
          <a:p>
            <a:fld id="{F7088E0E-A46C-4B60-BAD9-5A7B04E633F8}" type="slidenum">
              <a:rPr lang="tr-TR" smtClean="0"/>
              <a:t>41</a:t>
            </a:fld>
            <a:endParaRPr lang="tr-TR"/>
          </a:p>
        </p:txBody>
      </p:sp>
    </p:spTree>
    <p:extLst>
      <p:ext uri="{BB962C8B-B14F-4D97-AF65-F5344CB8AC3E}">
        <p14:creationId xmlns:p14="http://schemas.microsoft.com/office/powerpoint/2010/main" val="1549986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9AC22690-907D-4F64-A787-EAF31C98E46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rot="16200000">
            <a:off x="1143001" y="-1143001"/>
            <a:ext cx="6858001" cy="9143999"/>
          </a:xfrm>
          <a:prstGeom prst="rect">
            <a:avLst/>
          </a:prstGeom>
        </p:spPr>
      </p:pic>
      <p:pic>
        <p:nvPicPr>
          <p:cNvPr id="9" name="Resim 5">
            <a:extLst>
              <a:ext uri="{FF2B5EF4-FFF2-40B4-BE49-F238E27FC236}">
                <a16:creationId xmlns:a16="http://schemas.microsoft.com/office/drawing/2014/main" id="{DD50E6DD-E7E4-4D43-933F-FB95C0085F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843" y="-323021"/>
            <a:ext cx="1674848" cy="1623512"/>
          </a:xfrm>
          <a:prstGeom prst="rect">
            <a:avLst/>
          </a:prstGeom>
        </p:spPr>
      </p:pic>
      <p:sp>
        <p:nvSpPr>
          <p:cNvPr id="2" name="Slayt Numarası Yer Tutucusu 1"/>
          <p:cNvSpPr>
            <a:spLocks noGrp="1"/>
          </p:cNvSpPr>
          <p:nvPr>
            <p:ph type="sldNum" sz="quarter" idx="12"/>
          </p:nvPr>
        </p:nvSpPr>
        <p:spPr/>
        <p:txBody>
          <a:bodyPr/>
          <a:lstStyle/>
          <a:p>
            <a:fld id="{F7088E0E-A46C-4B60-BAD9-5A7B04E633F8}" type="slidenum">
              <a:rPr lang="tr-TR" smtClean="0"/>
              <a:t>42</a:t>
            </a:fld>
            <a:endParaRPr lang="tr-TR"/>
          </a:p>
        </p:txBody>
      </p:sp>
    </p:spTree>
    <p:extLst>
      <p:ext uri="{BB962C8B-B14F-4D97-AF65-F5344CB8AC3E}">
        <p14:creationId xmlns:p14="http://schemas.microsoft.com/office/powerpoint/2010/main" val="575525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5">
            <a:extLst>
              <a:ext uri="{FF2B5EF4-FFF2-40B4-BE49-F238E27FC236}">
                <a16:creationId xmlns:a16="http://schemas.microsoft.com/office/drawing/2014/main" id="{26DA9429-D221-5448-A262-27004E1F75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8" name="Metin kutusu 1">
            <a:extLst>
              <a:ext uri="{FF2B5EF4-FFF2-40B4-BE49-F238E27FC236}">
                <a16:creationId xmlns:a16="http://schemas.microsoft.com/office/drawing/2014/main" id="{E65682AE-73C8-E440-9941-CAAABEFFAB53}"/>
              </a:ext>
            </a:extLst>
          </p:cNvPr>
          <p:cNvSpPr txBox="1"/>
          <p:nvPr/>
        </p:nvSpPr>
        <p:spPr>
          <a:xfrm>
            <a:off x="1691680" y="667602"/>
            <a:ext cx="6937654" cy="1072217"/>
          </a:xfrm>
          <a:prstGeom prst="rect">
            <a:avLst/>
          </a:prstGeom>
          <a:noFill/>
          <a:effectLst/>
        </p:spPr>
        <p:txBody>
          <a:bodyPr wrap="square" rtlCol="0">
            <a:spAutoFit/>
          </a:bodyPr>
          <a:lstStyle/>
          <a:p>
            <a:pPr algn="ctr">
              <a:lnSpc>
                <a:spcPts val="3860"/>
              </a:lnSpc>
              <a:defRPr/>
            </a:pPr>
            <a:r>
              <a:rPr lang="tr-TR" sz="3200" b="1" i="0" dirty="0">
                <a:latin typeface="Times New Roman" panose="02020603050405020304" pitchFamily="18" charset="0"/>
                <a:cs typeface="Times New Roman" panose="02020603050405020304" pitchFamily="18" charset="0"/>
              </a:rPr>
              <a:t>2022-MSÜ</a:t>
            </a:r>
            <a:r>
              <a:rPr lang="tr-TR" sz="3200" b="1" i="0" dirty="0">
                <a:solidFill>
                  <a:srgbClr val="FF0000"/>
                </a:solidFill>
                <a:latin typeface="Times New Roman" panose="02020603050405020304" pitchFamily="18" charset="0"/>
                <a:cs typeface="Times New Roman" panose="02020603050405020304" pitchFamily="18" charset="0"/>
              </a:rPr>
              <a:t> ADAY</a:t>
            </a:r>
            <a:br>
              <a:rPr lang="tr-TR" sz="3200" b="1" i="0" dirty="0">
                <a:solidFill>
                  <a:srgbClr val="FF0000"/>
                </a:solidFill>
                <a:latin typeface="Times New Roman" panose="02020603050405020304" pitchFamily="18" charset="0"/>
                <a:cs typeface="Times New Roman" panose="02020603050405020304" pitchFamily="18" charset="0"/>
              </a:rPr>
            </a:br>
            <a:r>
              <a:rPr lang="tr-TR" sz="3200" b="1" i="0" dirty="0">
                <a:solidFill>
                  <a:srgbClr val="FF0000"/>
                </a:solidFill>
                <a:latin typeface="Times New Roman" panose="02020603050405020304" pitchFamily="18" charset="0"/>
                <a:cs typeface="Times New Roman" panose="02020603050405020304" pitchFamily="18" charset="0"/>
              </a:rPr>
              <a:t>YERLEŞTİRME İŞLEMLERİ</a:t>
            </a:r>
          </a:p>
        </p:txBody>
      </p:sp>
      <p:sp>
        <p:nvSpPr>
          <p:cNvPr id="3" name="Alt Başlık 2"/>
          <p:cNvSpPr>
            <a:spLocks noGrp="1"/>
          </p:cNvSpPr>
          <p:nvPr>
            <p:ph type="subTitle" idx="1"/>
          </p:nvPr>
        </p:nvSpPr>
        <p:spPr>
          <a:xfrm>
            <a:off x="755576" y="2963828"/>
            <a:ext cx="7873758" cy="2413448"/>
          </a:xfrm>
        </p:spPr>
        <p:txBody>
          <a:bodyPr>
            <a:normAutofit/>
          </a:bodyPr>
          <a:lstStyle/>
          <a:p>
            <a:pPr algn="just"/>
            <a:r>
              <a:rPr lang="tr-TR" sz="2800" b="1" u="sng" dirty="0">
                <a:solidFill>
                  <a:srgbClr val="FF0000"/>
                </a:solidFill>
                <a:latin typeface="Times New Roman" panose="02020603050405020304" pitchFamily="18" charset="0"/>
                <a:cs typeface="Times New Roman" panose="02020603050405020304" pitchFamily="18" charset="0"/>
              </a:rPr>
              <a:t>Ek yerleştirme</a:t>
            </a:r>
            <a:r>
              <a:rPr lang="tr-TR" sz="2800" b="1" dirty="0">
                <a:solidFill>
                  <a:srgbClr val="FF0000"/>
                </a:solidFill>
                <a:latin typeface="Times New Roman" panose="02020603050405020304" pitchFamily="18" charset="0"/>
                <a:cs typeface="Times New Roman" panose="02020603050405020304" pitchFamily="18" charset="0"/>
              </a:rPr>
              <a:t> </a:t>
            </a:r>
            <a:r>
              <a:rPr lang="tr-TR" sz="2800" dirty="0">
                <a:solidFill>
                  <a:schemeClr val="tx1"/>
                </a:solidFill>
                <a:latin typeface="Times New Roman" panose="02020603050405020304" pitchFamily="18" charset="0"/>
                <a:cs typeface="Times New Roman" panose="02020603050405020304" pitchFamily="18" charset="0"/>
              </a:rPr>
              <a:t>sürecine kadar </a:t>
            </a:r>
            <a:r>
              <a:rPr lang="tr-TR" sz="2800" b="1" u="sng" dirty="0">
                <a:solidFill>
                  <a:srgbClr val="FF0000"/>
                </a:solidFill>
                <a:latin typeface="Times New Roman" panose="02020603050405020304" pitchFamily="18" charset="0"/>
                <a:cs typeface="Times New Roman" panose="02020603050405020304" pitchFamily="18" charset="0"/>
              </a:rPr>
              <a:t>yerleşememiş</a:t>
            </a:r>
            <a:r>
              <a:rPr lang="tr-TR" sz="2800" dirty="0">
                <a:solidFill>
                  <a:srgbClr val="002060"/>
                </a:solidFill>
                <a:latin typeface="Times New Roman" panose="02020603050405020304" pitchFamily="18" charset="0"/>
                <a:cs typeface="Times New Roman" panose="02020603050405020304" pitchFamily="18" charset="0"/>
              </a:rPr>
              <a:t> </a:t>
            </a:r>
            <a:r>
              <a:rPr lang="tr-TR" sz="2800" dirty="0">
                <a:solidFill>
                  <a:schemeClr val="tx1"/>
                </a:solidFill>
                <a:latin typeface="Times New Roman" panose="02020603050405020304" pitchFamily="18" charset="0"/>
                <a:cs typeface="Times New Roman" panose="02020603050405020304" pitchFamily="18" charset="0"/>
              </a:rPr>
              <a:t>durumdaki adaylar </a:t>
            </a:r>
            <a:r>
              <a:rPr lang="tr-TR" sz="2800" i="1" dirty="0">
                <a:solidFill>
                  <a:schemeClr val="tx1"/>
                </a:solidFill>
                <a:latin typeface="Times New Roman" panose="02020603050405020304" pitchFamily="18" charset="0"/>
                <a:cs typeface="Times New Roman" panose="02020603050405020304" pitchFamily="18" charset="0"/>
              </a:rPr>
              <a:t>bu süreçte tercih sıralarına bakılmaksızın, tercihleri arasında yer alan ve sıralarının geldiği herhangi bir okula </a:t>
            </a:r>
            <a:r>
              <a:rPr lang="tr-TR" sz="2800" dirty="0">
                <a:solidFill>
                  <a:schemeClr val="tx1"/>
                </a:solidFill>
                <a:latin typeface="Times New Roman" panose="02020603050405020304" pitchFamily="18" charset="0"/>
                <a:cs typeface="Times New Roman" panose="02020603050405020304" pitchFamily="18" charset="0"/>
              </a:rPr>
              <a:t>yerleştirilebileceklerdir.</a:t>
            </a:r>
          </a:p>
        </p:txBody>
      </p:sp>
      <p:sp>
        <p:nvSpPr>
          <p:cNvPr id="9" name="Metin kutusu 6">
            <a:extLst>
              <a:ext uri="{FF2B5EF4-FFF2-40B4-BE49-F238E27FC236}">
                <a16:creationId xmlns:a16="http://schemas.microsoft.com/office/drawing/2014/main" id="{4487084B-D7AB-6648-B97C-8FCCB157EE39}"/>
              </a:ext>
            </a:extLst>
          </p:cNvPr>
          <p:cNvSpPr txBox="1"/>
          <p:nvPr/>
        </p:nvSpPr>
        <p:spPr>
          <a:xfrm>
            <a:off x="1331640" y="2044334"/>
            <a:ext cx="6937654" cy="738664"/>
          </a:xfrm>
          <a:prstGeom prst="rect">
            <a:avLst/>
          </a:prstGeom>
          <a:noFill/>
          <a:ln>
            <a:noFill/>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tr-TR" sz="4200" b="1" kern="0" dirty="0">
                <a:ln w="19050">
                  <a:noFill/>
                </a:ln>
                <a:solidFill>
                  <a:srgbClr val="FF0000"/>
                </a:solidFill>
                <a:latin typeface="Times New Roman" panose="02020603050405020304" pitchFamily="18" charset="0"/>
                <a:cs typeface="Times New Roman" panose="02020603050405020304" pitchFamily="18" charset="0"/>
              </a:rPr>
              <a:t>DİKKAT!</a:t>
            </a:r>
            <a:endParaRPr kumimoji="0" lang="tr-TR" sz="4200" b="1" u="none" strike="noStrike" kern="0" cap="none" spc="0" normalizeH="0" baseline="0" noProof="0" dirty="0">
              <a:ln w="19050">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F7088E0E-A46C-4B60-BAD9-5A7B04E633F8}" type="slidenum">
              <a:rPr lang="tr-TR" smtClean="0"/>
              <a:t>43</a:t>
            </a:fld>
            <a:endParaRPr lang="tr-TR"/>
          </a:p>
        </p:txBody>
      </p:sp>
    </p:spTree>
    <p:extLst>
      <p:ext uri="{BB962C8B-B14F-4D97-AF65-F5344CB8AC3E}">
        <p14:creationId xmlns:p14="http://schemas.microsoft.com/office/powerpoint/2010/main" val="2033481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a:extLst>
              <a:ext uri="{FF2B5EF4-FFF2-40B4-BE49-F238E27FC236}">
                <a16:creationId xmlns:a16="http://schemas.microsoft.com/office/drawing/2014/main" id="{2F3ED55D-DADA-E545-80C5-E5DF39A718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99392"/>
            <a:ext cx="2599973" cy="2520280"/>
          </a:xfrm>
          <a:prstGeom prst="rect">
            <a:avLst/>
          </a:prstGeom>
        </p:spPr>
      </p:pic>
      <p:sp>
        <p:nvSpPr>
          <p:cNvPr id="12" name="Metin kutusu 1">
            <a:extLst>
              <a:ext uri="{FF2B5EF4-FFF2-40B4-BE49-F238E27FC236}">
                <a16:creationId xmlns:a16="http://schemas.microsoft.com/office/drawing/2014/main" id="{95854539-D1A9-B246-ADB9-F3602DBF8E48}"/>
              </a:ext>
            </a:extLst>
          </p:cNvPr>
          <p:cNvSpPr txBox="1"/>
          <p:nvPr/>
        </p:nvSpPr>
        <p:spPr>
          <a:xfrm>
            <a:off x="1691680" y="404664"/>
            <a:ext cx="6937654" cy="1059136"/>
          </a:xfrm>
          <a:prstGeom prst="rect">
            <a:avLst/>
          </a:prstGeom>
          <a:noFill/>
          <a:effectLst/>
        </p:spPr>
        <p:txBody>
          <a:bodyPr wrap="square" rtlCol="0">
            <a:spAutoFit/>
          </a:bodyPr>
          <a:lstStyle/>
          <a:p>
            <a:pPr algn="ctr">
              <a:lnSpc>
                <a:spcPts val="3860"/>
              </a:lnSpc>
              <a:defRPr/>
            </a:pPr>
            <a:r>
              <a:rPr lang="tr-TR" sz="2800" b="1" dirty="0">
                <a:latin typeface="Times New Roman" panose="02020603050405020304" pitchFamily="18" charset="0"/>
                <a:cs typeface="Times New Roman" panose="02020603050405020304" pitchFamily="18" charset="0"/>
              </a:rPr>
              <a:t>2022-MSÜ</a:t>
            </a:r>
            <a:br>
              <a:rPr lang="tr-TR" sz="2800" b="1" dirty="0">
                <a:solidFill>
                  <a:srgbClr val="FF0000"/>
                </a:solidFill>
                <a:latin typeface="Times New Roman" panose="02020603050405020304" pitchFamily="18" charset="0"/>
                <a:cs typeface="Times New Roman" panose="02020603050405020304" pitchFamily="18" charset="0"/>
              </a:rPr>
            </a:br>
            <a:r>
              <a:rPr lang="tr-TR" sz="2800" b="1" dirty="0">
                <a:solidFill>
                  <a:srgbClr val="FF0000"/>
                </a:solidFill>
                <a:latin typeface="Times New Roman" panose="02020603050405020304" pitchFamily="18" charset="0"/>
                <a:cs typeface="Times New Roman" panose="02020603050405020304" pitchFamily="18" charset="0"/>
              </a:rPr>
              <a:t>ADAY YERLEŞTİRME İŞLEMLERİ</a:t>
            </a:r>
          </a:p>
        </p:txBody>
      </p:sp>
      <p:sp>
        <p:nvSpPr>
          <p:cNvPr id="3" name="Alt Başlık 2"/>
          <p:cNvSpPr>
            <a:spLocks noGrp="1"/>
          </p:cNvSpPr>
          <p:nvPr>
            <p:ph type="subTitle" idx="1"/>
          </p:nvPr>
        </p:nvSpPr>
        <p:spPr>
          <a:xfrm>
            <a:off x="735496" y="2929274"/>
            <a:ext cx="7893838" cy="2736304"/>
          </a:xfrm>
        </p:spPr>
        <p:txBody>
          <a:bodyPr>
            <a:normAutofit/>
          </a:bodyPr>
          <a:lstStyle/>
          <a:p>
            <a:pPr algn="just"/>
            <a:r>
              <a:rPr lang="tr-TR" dirty="0">
                <a:solidFill>
                  <a:schemeClr val="tx1"/>
                </a:solidFill>
                <a:latin typeface="Times New Roman" panose="02020603050405020304" pitchFamily="18" charset="0"/>
                <a:cs typeface="Times New Roman" panose="02020603050405020304" pitchFamily="18" charset="0"/>
              </a:rPr>
              <a:t>Harp okullarına kayıt işlemini gerçekleştiren bir aday, sırası gelse dahi Astsubay Meslek Yüksekokullarına </a:t>
            </a:r>
            <a:r>
              <a:rPr lang="tr-TR" i="1" dirty="0">
                <a:solidFill>
                  <a:schemeClr val="tx1"/>
                </a:solidFill>
                <a:latin typeface="Times New Roman" panose="02020603050405020304" pitchFamily="18" charset="0"/>
                <a:cs typeface="Times New Roman" panose="02020603050405020304" pitchFamily="18" charset="0"/>
              </a:rPr>
              <a:t>geçiş </a:t>
            </a:r>
            <a:r>
              <a:rPr lang="tr-TR" b="1" i="1" u="sng" dirty="0">
                <a:solidFill>
                  <a:srgbClr val="FF0000"/>
                </a:solidFill>
                <a:latin typeface="Times New Roman" panose="02020603050405020304" pitchFamily="18" charset="0"/>
                <a:cs typeface="Times New Roman" panose="02020603050405020304" pitchFamily="18" charset="0"/>
              </a:rPr>
              <a:t>YAPAMAYACAKTIR</a:t>
            </a:r>
            <a:r>
              <a:rPr lang="tr-TR" i="1" dirty="0">
                <a:solidFill>
                  <a:srgbClr val="FF0000"/>
                </a:solidFill>
                <a:latin typeface="Times New Roman" panose="02020603050405020304" pitchFamily="18" charset="0"/>
                <a:cs typeface="Times New Roman" panose="02020603050405020304" pitchFamily="18" charset="0"/>
              </a:rPr>
              <a:t>.</a:t>
            </a:r>
          </a:p>
        </p:txBody>
      </p:sp>
      <p:sp>
        <p:nvSpPr>
          <p:cNvPr id="6" name="Metin kutusu 6">
            <a:extLst>
              <a:ext uri="{FF2B5EF4-FFF2-40B4-BE49-F238E27FC236}">
                <a16:creationId xmlns:a16="http://schemas.microsoft.com/office/drawing/2014/main" id="{5F1F2AE7-2ECD-CF4A-8957-96993ECE94AF}"/>
              </a:ext>
            </a:extLst>
          </p:cNvPr>
          <p:cNvSpPr txBox="1"/>
          <p:nvPr/>
        </p:nvSpPr>
        <p:spPr>
          <a:xfrm>
            <a:off x="1331640" y="2044334"/>
            <a:ext cx="6937654" cy="738664"/>
          </a:xfrm>
          <a:prstGeom prst="rect">
            <a:avLst/>
          </a:prstGeom>
          <a:noFill/>
          <a:ln>
            <a:noFill/>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tr-TR" sz="4200" b="1" kern="0" dirty="0">
                <a:ln w="19050">
                  <a:noFill/>
                </a:ln>
                <a:solidFill>
                  <a:srgbClr val="FF0000"/>
                </a:solidFill>
                <a:latin typeface="Times New Roman" panose="02020603050405020304" pitchFamily="18" charset="0"/>
                <a:cs typeface="Times New Roman" panose="02020603050405020304" pitchFamily="18" charset="0"/>
              </a:rPr>
              <a:t>DİKKAT!</a:t>
            </a:r>
            <a:endParaRPr kumimoji="0" lang="tr-TR" sz="4200" b="1" u="none" strike="noStrike" kern="0" cap="none" spc="0" normalizeH="0" baseline="0" noProof="0" dirty="0">
              <a:ln w="19050">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F7088E0E-A46C-4B60-BAD9-5A7B04E633F8}" type="slidenum">
              <a:rPr lang="tr-TR" smtClean="0"/>
              <a:t>44</a:t>
            </a:fld>
            <a:endParaRPr lang="tr-TR"/>
          </a:p>
        </p:txBody>
      </p:sp>
    </p:spTree>
    <p:extLst>
      <p:ext uri="{BB962C8B-B14F-4D97-AF65-F5344CB8AC3E}">
        <p14:creationId xmlns:p14="http://schemas.microsoft.com/office/powerpoint/2010/main" val="3863132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DCAC80F1-C163-734B-A58E-A1F887121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99392"/>
            <a:ext cx="2599973" cy="2520280"/>
          </a:xfrm>
          <a:prstGeom prst="rect">
            <a:avLst/>
          </a:prstGeom>
        </p:spPr>
      </p:pic>
      <p:sp>
        <p:nvSpPr>
          <p:cNvPr id="8" name="Metin kutusu 1">
            <a:extLst>
              <a:ext uri="{FF2B5EF4-FFF2-40B4-BE49-F238E27FC236}">
                <a16:creationId xmlns:a16="http://schemas.microsoft.com/office/drawing/2014/main" id="{071B054C-08C9-ED45-85C2-91239F418DA9}"/>
              </a:ext>
            </a:extLst>
          </p:cNvPr>
          <p:cNvSpPr txBox="1"/>
          <p:nvPr/>
        </p:nvSpPr>
        <p:spPr>
          <a:xfrm>
            <a:off x="1691680" y="404664"/>
            <a:ext cx="6937654" cy="1059136"/>
          </a:xfrm>
          <a:prstGeom prst="rect">
            <a:avLst/>
          </a:prstGeom>
          <a:noFill/>
          <a:effectLst/>
        </p:spPr>
        <p:txBody>
          <a:bodyPr wrap="square" rtlCol="0">
            <a:spAutoFit/>
          </a:bodyPr>
          <a:lstStyle/>
          <a:p>
            <a:pPr algn="ctr">
              <a:lnSpc>
                <a:spcPts val="3860"/>
              </a:lnSpc>
              <a:defRPr/>
            </a:pPr>
            <a:r>
              <a:rPr lang="tr-TR" sz="2800" b="1" dirty="0">
                <a:latin typeface="Times New Roman" panose="02020603050405020304" pitchFamily="18" charset="0"/>
                <a:cs typeface="Times New Roman" panose="02020603050405020304" pitchFamily="18" charset="0"/>
              </a:rPr>
              <a:t>2022-MSÜ</a:t>
            </a:r>
            <a:br>
              <a:rPr lang="tr-TR" sz="2800" b="1" dirty="0">
                <a:solidFill>
                  <a:srgbClr val="FF0000"/>
                </a:solidFill>
                <a:latin typeface="Times New Roman" panose="02020603050405020304" pitchFamily="18" charset="0"/>
                <a:cs typeface="Times New Roman" panose="02020603050405020304" pitchFamily="18" charset="0"/>
              </a:rPr>
            </a:br>
            <a:r>
              <a:rPr lang="tr-TR" sz="2800" b="1" dirty="0">
                <a:solidFill>
                  <a:srgbClr val="FF0000"/>
                </a:solidFill>
                <a:latin typeface="Times New Roman" panose="02020603050405020304" pitchFamily="18" charset="0"/>
                <a:cs typeface="Times New Roman" panose="02020603050405020304" pitchFamily="18" charset="0"/>
              </a:rPr>
              <a:t>ADAY YERLEŞTİRME İŞLEMLERİ</a:t>
            </a:r>
          </a:p>
        </p:txBody>
      </p:sp>
      <p:sp>
        <p:nvSpPr>
          <p:cNvPr id="10" name="Metin kutusu 6">
            <a:extLst>
              <a:ext uri="{FF2B5EF4-FFF2-40B4-BE49-F238E27FC236}">
                <a16:creationId xmlns:a16="http://schemas.microsoft.com/office/drawing/2014/main" id="{C9EA04DD-C1F8-7442-9F78-1B5503125E44}"/>
              </a:ext>
            </a:extLst>
          </p:cNvPr>
          <p:cNvSpPr txBox="1"/>
          <p:nvPr/>
        </p:nvSpPr>
        <p:spPr>
          <a:xfrm>
            <a:off x="1331640" y="1847473"/>
            <a:ext cx="6937654" cy="738664"/>
          </a:xfrm>
          <a:prstGeom prst="rect">
            <a:avLst/>
          </a:prstGeom>
          <a:noFill/>
          <a:ln>
            <a:noFill/>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tr-TR" sz="4200" b="1" kern="0" dirty="0">
                <a:ln w="19050">
                  <a:noFill/>
                </a:ln>
                <a:solidFill>
                  <a:srgbClr val="FF0000"/>
                </a:solidFill>
                <a:latin typeface="Times New Roman" panose="02020603050405020304" pitchFamily="18" charset="0"/>
                <a:cs typeface="Times New Roman" panose="02020603050405020304" pitchFamily="18" charset="0"/>
              </a:rPr>
              <a:t>DİKKAT!</a:t>
            </a:r>
            <a:endParaRPr kumimoji="0" lang="tr-TR" sz="4200" b="1" u="none" strike="noStrike" kern="0" cap="none" spc="0" normalizeH="0" baseline="0" noProof="0" dirty="0">
              <a:ln w="19050">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3" name="Alt Başlık 2">
            <a:extLst>
              <a:ext uri="{FF2B5EF4-FFF2-40B4-BE49-F238E27FC236}">
                <a16:creationId xmlns:a16="http://schemas.microsoft.com/office/drawing/2014/main" id="{D31A83AE-336E-FC47-930D-51FD47A3FC14}"/>
              </a:ext>
            </a:extLst>
          </p:cNvPr>
          <p:cNvSpPr>
            <a:spLocks noGrp="1"/>
          </p:cNvSpPr>
          <p:nvPr>
            <p:ph type="subTitle" idx="1"/>
          </p:nvPr>
        </p:nvSpPr>
        <p:spPr>
          <a:xfrm>
            <a:off x="707898" y="2969810"/>
            <a:ext cx="7792635" cy="2959769"/>
          </a:xfrm>
        </p:spPr>
        <p:txBody>
          <a:bodyPr>
            <a:normAutofit/>
          </a:bodyPr>
          <a:lstStyle/>
          <a:p>
            <a:pPr algn="just"/>
            <a:r>
              <a:rPr lang="tr-TR" dirty="0">
                <a:solidFill>
                  <a:schemeClr val="tx1"/>
                </a:solidFill>
                <a:latin typeface="Times New Roman" panose="02020603050405020304" pitchFamily="18" charset="0"/>
                <a:cs typeface="Times New Roman" panose="02020603050405020304" pitchFamily="18" charset="0"/>
              </a:rPr>
              <a:t>2022-MSÜ Askeri Öğrenci Temin Faaliyetlerinin </a:t>
            </a:r>
            <a:r>
              <a:rPr lang="tr-TR" b="1" u="sng" dirty="0">
                <a:solidFill>
                  <a:srgbClr val="FF0000"/>
                </a:solidFill>
                <a:latin typeface="Times New Roman" panose="02020603050405020304" pitchFamily="18" charset="0"/>
                <a:cs typeface="Times New Roman" panose="02020603050405020304" pitchFamily="18" charset="0"/>
              </a:rPr>
              <a:t>herhangi bir aşamasına katılmak diğer yükseköğretim kurumlarına yerleşmeye engel oluşturmayacaktır.</a:t>
            </a:r>
            <a:r>
              <a:rPr lang="tr-TR" b="1" u="sng" dirty="0">
                <a:solidFill>
                  <a:schemeClr val="bg1"/>
                </a:solidFill>
                <a:latin typeface="Times New Roman" panose="02020603050405020304" pitchFamily="18" charset="0"/>
                <a:cs typeface="Times New Roman" panose="02020603050405020304" pitchFamily="18" charset="0"/>
              </a:rPr>
              <a:t>.</a:t>
            </a:r>
          </a:p>
        </p:txBody>
      </p:sp>
      <p:sp>
        <p:nvSpPr>
          <p:cNvPr id="2" name="Slayt Numarası Yer Tutucusu 1"/>
          <p:cNvSpPr>
            <a:spLocks noGrp="1"/>
          </p:cNvSpPr>
          <p:nvPr>
            <p:ph type="sldNum" sz="quarter" idx="12"/>
          </p:nvPr>
        </p:nvSpPr>
        <p:spPr/>
        <p:txBody>
          <a:bodyPr/>
          <a:lstStyle/>
          <a:p>
            <a:fld id="{F7088E0E-A46C-4B60-BAD9-5A7B04E633F8}" type="slidenum">
              <a:rPr lang="tr-TR" smtClean="0"/>
              <a:t>45</a:t>
            </a:fld>
            <a:endParaRPr lang="tr-TR"/>
          </a:p>
        </p:txBody>
      </p:sp>
    </p:spTree>
    <p:extLst>
      <p:ext uri="{BB962C8B-B14F-4D97-AF65-F5344CB8AC3E}">
        <p14:creationId xmlns:p14="http://schemas.microsoft.com/office/powerpoint/2010/main" val="1046274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B0848DA2-CA23-A341-B222-BB014EB7F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99392"/>
            <a:ext cx="2599973" cy="2520280"/>
          </a:xfrm>
          <a:prstGeom prst="rect">
            <a:avLst/>
          </a:prstGeom>
        </p:spPr>
      </p:pic>
      <p:sp>
        <p:nvSpPr>
          <p:cNvPr id="8" name="Metin kutusu 1">
            <a:extLst>
              <a:ext uri="{FF2B5EF4-FFF2-40B4-BE49-F238E27FC236}">
                <a16:creationId xmlns:a16="http://schemas.microsoft.com/office/drawing/2014/main" id="{EF20E661-C156-3F46-8A5B-0E44D8B1F743}"/>
              </a:ext>
            </a:extLst>
          </p:cNvPr>
          <p:cNvSpPr txBox="1"/>
          <p:nvPr/>
        </p:nvSpPr>
        <p:spPr>
          <a:xfrm>
            <a:off x="1691680" y="404664"/>
            <a:ext cx="6937654" cy="1059136"/>
          </a:xfrm>
          <a:prstGeom prst="rect">
            <a:avLst/>
          </a:prstGeom>
          <a:noFill/>
          <a:effectLst/>
        </p:spPr>
        <p:txBody>
          <a:bodyPr wrap="square" rtlCol="0">
            <a:spAutoFit/>
          </a:bodyPr>
          <a:lstStyle/>
          <a:p>
            <a:pPr algn="ctr">
              <a:lnSpc>
                <a:spcPts val="3860"/>
              </a:lnSpc>
              <a:defRPr/>
            </a:pPr>
            <a:r>
              <a:rPr lang="tr-TR" sz="2800" b="1" dirty="0">
                <a:latin typeface="Times New Roman" panose="02020603050405020304" pitchFamily="18" charset="0"/>
                <a:cs typeface="Times New Roman" panose="02020603050405020304" pitchFamily="18" charset="0"/>
              </a:rPr>
              <a:t>2022-MSÜ</a:t>
            </a:r>
            <a:br>
              <a:rPr lang="tr-TR" sz="2800" b="1" dirty="0">
                <a:solidFill>
                  <a:srgbClr val="FF0000"/>
                </a:solidFill>
                <a:latin typeface="Times New Roman" panose="02020603050405020304" pitchFamily="18" charset="0"/>
                <a:cs typeface="Times New Roman" panose="02020603050405020304" pitchFamily="18" charset="0"/>
              </a:rPr>
            </a:br>
            <a:r>
              <a:rPr lang="tr-TR" sz="2800" b="1" dirty="0">
                <a:solidFill>
                  <a:srgbClr val="FF0000"/>
                </a:solidFill>
                <a:latin typeface="Times New Roman" panose="02020603050405020304" pitchFamily="18" charset="0"/>
                <a:cs typeface="Times New Roman" panose="02020603050405020304" pitchFamily="18" charset="0"/>
              </a:rPr>
              <a:t>ADAY YERLEŞTİRME İŞLEMLERİ</a:t>
            </a:r>
          </a:p>
        </p:txBody>
      </p:sp>
      <p:sp>
        <p:nvSpPr>
          <p:cNvPr id="9" name="Metin kutusu 6">
            <a:extLst>
              <a:ext uri="{FF2B5EF4-FFF2-40B4-BE49-F238E27FC236}">
                <a16:creationId xmlns:a16="http://schemas.microsoft.com/office/drawing/2014/main" id="{92D6FEB8-0158-CD4E-A1B3-F273514D8410}"/>
              </a:ext>
            </a:extLst>
          </p:cNvPr>
          <p:cNvSpPr txBox="1"/>
          <p:nvPr/>
        </p:nvSpPr>
        <p:spPr>
          <a:xfrm>
            <a:off x="1331640" y="1847473"/>
            <a:ext cx="6937654" cy="738664"/>
          </a:xfrm>
          <a:prstGeom prst="rect">
            <a:avLst/>
          </a:prstGeom>
          <a:noFill/>
          <a:ln>
            <a:noFill/>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tr-TR" sz="4200" b="1" kern="0" dirty="0">
                <a:ln w="19050">
                  <a:noFill/>
                </a:ln>
                <a:solidFill>
                  <a:srgbClr val="FF0000"/>
                </a:solidFill>
                <a:latin typeface="Times New Roman" panose="02020603050405020304" pitchFamily="18" charset="0"/>
                <a:cs typeface="Times New Roman" panose="02020603050405020304" pitchFamily="18" charset="0"/>
              </a:rPr>
              <a:t>DİKKAT!</a:t>
            </a:r>
            <a:endParaRPr kumimoji="0" lang="tr-TR" sz="4200" b="1" u="none" strike="noStrike" kern="0" cap="none" spc="0" normalizeH="0" baseline="0" noProof="0" dirty="0">
              <a:ln w="19050">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717646" y="2846567"/>
            <a:ext cx="7911688" cy="3266366"/>
          </a:xfrm>
        </p:spPr>
        <p:txBody>
          <a:bodyPr>
            <a:normAutofit/>
          </a:bodyPr>
          <a:lstStyle/>
          <a:p>
            <a:pPr algn="just"/>
            <a:r>
              <a:rPr lang="tr-TR" dirty="0">
                <a:solidFill>
                  <a:schemeClr val="tx1"/>
                </a:solidFill>
                <a:latin typeface="Times New Roman" panose="02020603050405020304" pitchFamily="18" charset="0"/>
                <a:cs typeface="Times New Roman" panose="02020603050405020304" pitchFamily="18" charset="0"/>
              </a:rPr>
              <a:t>2022-MSÜ Harp Okulu/Astsubay Meslek Yüksekokulu seçim aşamalarına katılarak,</a:t>
            </a:r>
            <a:br>
              <a:rPr lang="tr-TR" dirty="0">
                <a:solidFill>
                  <a:schemeClr val="tx1"/>
                </a:solidFill>
                <a:latin typeface="Times New Roman" panose="02020603050405020304" pitchFamily="18" charset="0"/>
                <a:cs typeface="Times New Roman" panose="02020603050405020304" pitchFamily="18" charset="0"/>
              </a:rPr>
            </a:br>
            <a:r>
              <a:rPr lang="tr-TR" dirty="0">
                <a:solidFill>
                  <a:schemeClr val="tx1"/>
                </a:solidFill>
                <a:latin typeface="Times New Roman" panose="02020603050405020304" pitchFamily="18" charset="0"/>
                <a:cs typeface="Times New Roman" panose="02020603050405020304" pitchFamily="18" charset="0"/>
              </a:rPr>
              <a:t>bu aşamaların herhangi birinden </a:t>
            </a:r>
            <a:r>
              <a:rPr lang="tr-TR" b="1" u="sng" dirty="0">
                <a:solidFill>
                  <a:srgbClr val="FF0000"/>
                </a:solidFill>
                <a:latin typeface="Times New Roman" panose="02020603050405020304" pitchFamily="18" charset="0"/>
                <a:cs typeface="Times New Roman" panose="02020603050405020304" pitchFamily="18" charset="0"/>
              </a:rPr>
              <a:t>elenmek/ayrılmak</a:t>
            </a:r>
            <a:r>
              <a:rPr lang="tr-TR" b="1" dirty="0">
                <a:solidFill>
                  <a:srgbClr val="FF0000"/>
                </a:solidFill>
                <a:latin typeface="Times New Roman" panose="02020603050405020304" pitchFamily="18" charset="0"/>
                <a:cs typeface="Times New Roman" panose="02020603050405020304" pitchFamily="18" charset="0"/>
              </a:rPr>
              <a:t>, </a:t>
            </a:r>
            <a:r>
              <a:rPr lang="tr-TR" dirty="0">
                <a:solidFill>
                  <a:schemeClr val="tx1"/>
                </a:solidFill>
                <a:latin typeface="Times New Roman" panose="02020603050405020304" pitchFamily="18" charset="0"/>
                <a:cs typeface="Times New Roman" panose="02020603050405020304" pitchFamily="18" charset="0"/>
              </a:rPr>
              <a:t>diğer yükseköğretim kurumlarına </a:t>
            </a:r>
            <a:r>
              <a:rPr lang="tr-TR" b="1" u="sng" dirty="0">
                <a:solidFill>
                  <a:srgbClr val="FF0000"/>
                </a:solidFill>
                <a:latin typeface="Times New Roman" panose="02020603050405020304" pitchFamily="18" charset="0"/>
                <a:cs typeface="Times New Roman" panose="02020603050405020304" pitchFamily="18" charset="0"/>
              </a:rPr>
              <a:t>kayıt yaptırmaya engel oluşturmayacaktır.</a:t>
            </a:r>
          </a:p>
        </p:txBody>
      </p:sp>
      <p:sp>
        <p:nvSpPr>
          <p:cNvPr id="2" name="Slayt Numarası Yer Tutucusu 1"/>
          <p:cNvSpPr>
            <a:spLocks noGrp="1"/>
          </p:cNvSpPr>
          <p:nvPr>
            <p:ph type="sldNum" sz="quarter" idx="12"/>
          </p:nvPr>
        </p:nvSpPr>
        <p:spPr/>
        <p:txBody>
          <a:bodyPr/>
          <a:lstStyle/>
          <a:p>
            <a:fld id="{F7088E0E-A46C-4B60-BAD9-5A7B04E633F8}" type="slidenum">
              <a:rPr lang="tr-TR" smtClean="0"/>
              <a:t>46</a:t>
            </a:fld>
            <a:endParaRPr lang="tr-TR"/>
          </a:p>
        </p:txBody>
      </p:sp>
    </p:spTree>
    <p:extLst>
      <p:ext uri="{BB962C8B-B14F-4D97-AF65-F5344CB8AC3E}">
        <p14:creationId xmlns:p14="http://schemas.microsoft.com/office/powerpoint/2010/main" val="2007087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5">
            <a:extLst>
              <a:ext uri="{FF2B5EF4-FFF2-40B4-BE49-F238E27FC236}">
                <a16:creationId xmlns:a16="http://schemas.microsoft.com/office/drawing/2014/main" id="{DD50E6DD-E7E4-4D43-933F-FB95C0085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2" name="Metin kutusu 1">
            <a:extLst>
              <a:ext uri="{FF2B5EF4-FFF2-40B4-BE49-F238E27FC236}">
                <a16:creationId xmlns:a16="http://schemas.microsoft.com/office/drawing/2014/main" id="{A012AA08-7BE5-4933-9ADF-23C27C3381B4}"/>
              </a:ext>
            </a:extLst>
          </p:cNvPr>
          <p:cNvSpPr txBox="1"/>
          <p:nvPr/>
        </p:nvSpPr>
        <p:spPr>
          <a:xfrm>
            <a:off x="2203420" y="837678"/>
            <a:ext cx="6594698" cy="584775"/>
          </a:xfrm>
          <a:prstGeom prst="rect">
            <a:avLst/>
          </a:prstGeom>
          <a:noFill/>
        </p:spPr>
        <p:txBody>
          <a:bodyPr wrap="square" rtlCol="0">
            <a:spAutoFit/>
          </a:bodyPr>
          <a:lstStyle/>
          <a:p>
            <a:pPr algn="ctr"/>
            <a:r>
              <a:rPr lang="tr-TR" sz="3200" b="1" dirty="0">
                <a:solidFill>
                  <a:srgbClr val="FF0000"/>
                </a:solidFill>
                <a:latin typeface="Times New Roman" panose="02020603050405020304" pitchFamily="18" charset="0"/>
                <a:cs typeface="Times New Roman" panose="02020603050405020304" pitchFamily="18" charset="0"/>
              </a:rPr>
              <a:t>Kara Harp Okulu Lisans Bölümleri</a:t>
            </a:r>
          </a:p>
        </p:txBody>
      </p:sp>
      <p:graphicFrame>
        <p:nvGraphicFramePr>
          <p:cNvPr id="3" name="Tablo 3">
            <a:extLst>
              <a:ext uri="{FF2B5EF4-FFF2-40B4-BE49-F238E27FC236}">
                <a16:creationId xmlns:a16="http://schemas.microsoft.com/office/drawing/2014/main" id="{D628CA0B-386A-46EA-B4B6-2E9D603965BC}"/>
              </a:ext>
            </a:extLst>
          </p:cNvPr>
          <p:cNvGraphicFramePr>
            <a:graphicFrameLocks noGrp="1"/>
          </p:cNvGraphicFramePr>
          <p:nvPr>
            <p:extLst>
              <p:ext uri="{D42A27DB-BD31-4B8C-83A1-F6EECF244321}">
                <p14:modId xmlns:p14="http://schemas.microsoft.com/office/powerpoint/2010/main" val="1499739742"/>
              </p:ext>
            </p:extLst>
          </p:nvPr>
        </p:nvGraphicFramePr>
        <p:xfrm>
          <a:off x="2346299" y="1422453"/>
          <a:ext cx="5273701" cy="5299019"/>
        </p:xfrm>
        <a:graphic>
          <a:graphicData uri="http://schemas.openxmlformats.org/drawingml/2006/table">
            <a:tbl>
              <a:tblPr firstRow="1" bandRow="1">
                <a:tableStyleId>{2D5ABB26-0587-4C30-8999-92F81FD0307C}</a:tableStyleId>
              </a:tblPr>
              <a:tblGrid>
                <a:gridCol w="5273701">
                  <a:extLst>
                    <a:ext uri="{9D8B030D-6E8A-4147-A177-3AD203B41FA5}">
                      <a16:colId xmlns:a16="http://schemas.microsoft.com/office/drawing/2014/main" val="1561217228"/>
                    </a:ext>
                  </a:extLst>
                </a:gridCol>
              </a:tblGrid>
              <a:tr h="459375">
                <a:tc>
                  <a:txBody>
                    <a:bodyPr/>
                    <a:lstStyle/>
                    <a:p>
                      <a:pPr marL="457200" indent="-457200" algn="l">
                        <a:lnSpc>
                          <a:spcPct val="150000"/>
                        </a:lnSpc>
                        <a:buFont typeface="Wingdings" panose="05000000000000000000" pitchFamily="2" charset="2"/>
                        <a:buChar char="v"/>
                      </a:pPr>
                      <a:r>
                        <a:rPr lang="tr-TR" sz="1800" dirty="0">
                          <a:latin typeface="Times New Roman" panose="02020603050405020304" pitchFamily="18" charset="0"/>
                          <a:cs typeface="Times New Roman" panose="02020603050405020304" pitchFamily="18" charset="0"/>
                        </a:rPr>
                        <a:t>Bilgisayar Mühendisliği</a:t>
                      </a:r>
                    </a:p>
                  </a:txBody>
                  <a:tcPr/>
                </a:tc>
                <a:extLst>
                  <a:ext uri="{0D108BD9-81ED-4DB2-BD59-A6C34878D82A}">
                    <a16:rowId xmlns:a16="http://schemas.microsoft.com/office/drawing/2014/main" val="3668384362"/>
                  </a:ext>
                </a:extLst>
              </a:tr>
              <a:tr h="876054">
                <a:tc>
                  <a:txBody>
                    <a:bodyPr/>
                    <a:lstStyle/>
                    <a:p>
                      <a:pPr marL="457200" indent="-457200" algn="l">
                        <a:lnSpc>
                          <a:spcPct val="150000"/>
                        </a:lnSpc>
                        <a:buFont typeface="Wingdings" panose="05000000000000000000" pitchFamily="2" charset="2"/>
                        <a:buChar char="v"/>
                      </a:pPr>
                      <a:r>
                        <a:rPr lang="tr-TR" sz="1800" dirty="0">
                          <a:latin typeface="Times New Roman" panose="02020603050405020304" pitchFamily="18" charset="0"/>
                          <a:cs typeface="Times New Roman" panose="02020603050405020304" pitchFamily="18" charset="0"/>
                        </a:rPr>
                        <a:t>Elektronik ve Haberleşme Mühendisliği</a:t>
                      </a:r>
                    </a:p>
                    <a:p>
                      <a:pPr marL="457200" indent="-457200" algn="l">
                        <a:lnSpc>
                          <a:spcPct val="150000"/>
                        </a:lnSpc>
                        <a:buFont typeface="Wingdings" panose="05000000000000000000" pitchFamily="2" charset="2"/>
                        <a:buChar char="v"/>
                      </a:pPr>
                      <a:r>
                        <a:rPr lang="tr-TR" sz="1800" dirty="0">
                          <a:latin typeface="Times New Roman" panose="02020603050405020304" pitchFamily="18" charset="0"/>
                          <a:cs typeface="Times New Roman" panose="02020603050405020304" pitchFamily="18" charset="0"/>
                        </a:rPr>
                        <a:t>Endüstri ve Sistem Mühendisliği</a:t>
                      </a:r>
                    </a:p>
                  </a:txBody>
                  <a:tcPr/>
                </a:tc>
                <a:extLst>
                  <a:ext uri="{0D108BD9-81ED-4DB2-BD59-A6C34878D82A}">
                    <a16:rowId xmlns:a16="http://schemas.microsoft.com/office/drawing/2014/main" val="3351002148"/>
                  </a:ext>
                </a:extLst>
              </a:tr>
              <a:tr h="459375">
                <a:tc>
                  <a:txBody>
                    <a:bodyPr/>
                    <a:lstStyle/>
                    <a:p>
                      <a:pPr marL="457200" indent="-457200" algn="l">
                        <a:lnSpc>
                          <a:spcPct val="150000"/>
                        </a:lnSpc>
                        <a:buFont typeface="Wingdings" panose="05000000000000000000" pitchFamily="2" charset="2"/>
                        <a:buChar char="v"/>
                      </a:pPr>
                      <a:r>
                        <a:rPr lang="tr-TR" sz="1800" dirty="0">
                          <a:latin typeface="Times New Roman" panose="02020603050405020304" pitchFamily="18" charset="0"/>
                          <a:cs typeface="Times New Roman" panose="02020603050405020304" pitchFamily="18" charset="0"/>
                        </a:rPr>
                        <a:t>İnşaat Mühendisliği</a:t>
                      </a:r>
                    </a:p>
                  </a:txBody>
                  <a:tcPr/>
                </a:tc>
                <a:extLst>
                  <a:ext uri="{0D108BD9-81ED-4DB2-BD59-A6C34878D82A}">
                    <a16:rowId xmlns:a16="http://schemas.microsoft.com/office/drawing/2014/main" val="3173532900"/>
                  </a:ext>
                </a:extLst>
              </a:tr>
              <a:tr h="459375">
                <a:tc>
                  <a:txBody>
                    <a:bodyPr/>
                    <a:lstStyle/>
                    <a:p>
                      <a:pPr marL="457200" indent="-457200" algn="l">
                        <a:lnSpc>
                          <a:spcPct val="150000"/>
                        </a:lnSpc>
                        <a:buFont typeface="Wingdings" panose="05000000000000000000" pitchFamily="2" charset="2"/>
                        <a:buChar char="v"/>
                      </a:pPr>
                      <a:r>
                        <a:rPr lang="tr-TR" sz="1800" dirty="0">
                          <a:latin typeface="Times New Roman" panose="02020603050405020304" pitchFamily="18" charset="0"/>
                          <a:cs typeface="Times New Roman" panose="02020603050405020304" pitchFamily="18" charset="0"/>
                        </a:rPr>
                        <a:t>Makine Mühendisliği</a:t>
                      </a:r>
                    </a:p>
                  </a:txBody>
                  <a:tcPr/>
                </a:tc>
                <a:extLst>
                  <a:ext uri="{0D108BD9-81ED-4DB2-BD59-A6C34878D82A}">
                    <a16:rowId xmlns:a16="http://schemas.microsoft.com/office/drawing/2014/main" val="1589316594"/>
                  </a:ext>
                </a:extLst>
              </a:tr>
              <a:tr h="459375">
                <a:tc>
                  <a:txBody>
                    <a:bodyPr/>
                    <a:lstStyle/>
                    <a:p>
                      <a:pPr marL="457200" indent="-457200" algn="l">
                        <a:lnSpc>
                          <a:spcPct val="150000"/>
                        </a:lnSpc>
                        <a:buFont typeface="Wingdings" panose="05000000000000000000" pitchFamily="2" charset="2"/>
                        <a:buChar char="v"/>
                      </a:pPr>
                      <a:r>
                        <a:rPr lang="tr-TR" sz="1800" dirty="0">
                          <a:latin typeface="Times New Roman" panose="02020603050405020304" pitchFamily="18" charset="0"/>
                          <a:cs typeface="Times New Roman" panose="02020603050405020304" pitchFamily="18" charset="0"/>
                        </a:rPr>
                        <a:t>Savunma Yönetimi</a:t>
                      </a:r>
                    </a:p>
                  </a:txBody>
                  <a:tcPr/>
                </a:tc>
                <a:extLst>
                  <a:ext uri="{0D108BD9-81ED-4DB2-BD59-A6C34878D82A}">
                    <a16:rowId xmlns:a16="http://schemas.microsoft.com/office/drawing/2014/main" val="1866608771"/>
                  </a:ext>
                </a:extLst>
              </a:tr>
              <a:tr h="459375">
                <a:tc>
                  <a:txBody>
                    <a:bodyPr/>
                    <a:lstStyle/>
                    <a:p>
                      <a:pPr marL="457200" indent="-457200" algn="l">
                        <a:lnSpc>
                          <a:spcPct val="150000"/>
                        </a:lnSpc>
                        <a:buFont typeface="Wingdings" panose="05000000000000000000" pitchFamily="2" charset="2"/>
                        <a:buChar char="v"/>
                      </a:pPr>
                      <a:r>
                        <a:rPr lang="tr-TR" sz="1800" dirty="0">
                          <a:latin typeface="Times New Roman" panose="02020603050405020304" pitchFamily="18" charset="0"/>
                          <a:cs typeface="Times New Roman" panose="02020603050405020304" pitchFamily="18" charset="0"/>
                        </a:rPr>
                        <a:t>Uluslararası İlişkiler</a:t>
                      </a:r>
                    </a:p>
                  </a:txBody>
                  <a:tcPr/>
                </a:tc>
                <a:extLst>
                  <a:ext uri="{0D108BD9-81ED-4DB2-BD59-A6C34878D82A}">
                    <a16:rowId xmlns:a16="http://schemas.microsoft.com/office/drawing/2014/main" val="4020667152"/>
                  </a:ext>
                </a:extLst>
              </a:tr>
              <a:tr h="2126090">
                <a:tc>
                  <a:txBody>
                    <a:bodyPr/>
                    <a:lstStyle/>
                    <a:p>
                      <a:pPr marL="457200" indent="-457200" algn="l">
                        <a:lnSpc>
                          <a:spcPct val="150000"/>
                        </a:lnSpc>
                        <a:buFont typeface="Wingdings" panose="05000000000000000000" pitchFamily="2" charset="2"/>
                        <a:buChar char="v"/>
                      </a:pPr>
                      <a:r>
                        <a:rPr lang="tr-TR" sz="1800" dirty="0">
                          <a:latin typeface="Times New Roman" panose="02020603050405020304" pitchFamily="18" charset="0"/>
                          <a:cs typeface="Times New Roman" panose="02020603050405020304" pitchFamily="18" charset="0"/>
                        </a:rPr>
                        <a:t>Tarih</a:t>
                      </a:r>
                    </a:p>
                    <a:p>
                      <a:pPr marL="457200" indent="-457200" algn="l">
                        <a:lnSpc>
                          <a:spcPct val="150000"/>
                        </a:lnSpc>
                        <a:buFont typeface="Wingdings" panose="05000000000000000000" pitchFamily="2" charset="2"/>
                        <a:buChar char="v"/>
                      </a:pPr>
                      <a:r>
                        <a:rPr lang="tr-TR" sz="1800" dirty="0">
                          <a:latin typeface="Times New Roman" panose="02020603050405020304" pitchFamily="18" charset="0"/>
                          <a:cs typeface="Times New Roman" panose="02020603050405020304" pitchFamily="18" charset="0"/>
                        </a:rPr>
                        <a:t>Strateji ve Güvenlik</a:t>
                      </a:r>
                    </a:p>
                    <a:p>
                      <a:pPr marL="457200" indent="-457200" algn="l">
                        <a:lnSpc>
                          <a:spcPct val="150000"/>
                        </a:lnSpc>
                        <a:buFont typeface="Wingdings" panose="05000000000000000000" pitchFamily="2" charset="2"/>
                        <a:buChar char="v"/>
                      </a:pPr>
                      <a:r>
                        <a:rPr lang="tr-TR" sz="1800" dirty="0">
                          <a:latin typeface="Times New Roman" panose="02020603050405020304" pitchFamily="18" charset="0"/>
                          <a:cs typeface="Times New Roman" panose="02020603050405020304" pitchFamily="18" charset="0"/>
                        </a:rPr>
                        <a:t>Lojistik Yönetimi</a:t>
                      </a:r>
                    </a:p>
                    <a:p>
                      <a:pPr marL="457200" indent="-457200" algn="l">
                        <a:lnSpc>
                          <a:spcPct val="150000"/>
                        </a:lnSpc>
                        <a:buFont typeface="Wingdings" panose="05000000000000000000" pitchFamily="2" charset="2"/>
                        <a:buChar char="v"/>
                      </a:pPr>
                      <a:r>
                        <a:rPr lang="tr-TR" sz="1800" dirty="0">
                          <a:latin typeface="Times New Roman" panose="02020603050405020304" pitchFamily="18" charset="0"/>
                          <a:cs typeface="Times New Roman" panose="02020603050405020304" pitchFamily="18" charset="0"/>
                        </a:rPr>
                        <a:t>Bilgi Yönetimi ve İstihbarat</a:t>
                      </a:r>
                    </a:p>
                    <a:p>
                      <a:pPr marL="457200" indent="-457200" algn="l">
                        <a:lnSpc>
                          <a:spcPct val="150000"/>
                        </a:lnSpc>
                        <a:buFont typeface="Wingdings" panose="05000000000000000000" pitchFamily="2" charset="2"/>
                        <a:buChar char="v"/>
                      </a:pPr>
                      <a:r>
                        <a:rPr lang="tr-TR" sz="1800" dirty="0">
                          <a:latin typeface="Times New Roman" panose="02020603050405020304" pitchFamily="18" charset="0"/>
                          <a:cs typeface="Times New Roman" panose="02020603050405020304" pitchFamily="18" charset="0"/>
                        </a:rPr>
                        <a:t>İşletme ve Yönetim Bilimleri</a:t>
                      </a:r>
                    </a:p>
                  </a:txBody>
                  <a:tcPr/>
                </a:tc>
                <a:extLst>
                  <a:ext uri="{0D108BD9-81ED-4DB2-BD59-A6C34878D82A}">
                    <a16:rowId xmlns:a16="http://schemas.microsoft.com/office/drawing/2014/main" val="832223115"/>
                  </a:ext>
                </a:extLst>
              </a:tr>
            </a:tbl>
          </a:graphicData>
        </a:graphic>
      </p:graphicFrame>
      <p:sp>
        <p:nvSpPr>
          <p:cNvPr id="4" name="Slayt Numarası Yer Tutucusu 3"/>
          <p:cNvSpPr>
            <a:spLocks noGrp="1"/>
          </p:cNvSpPr>
          <p:nvPr>
            <p:ph type="sldNum" sz="quarter" idx="12"/>
          </p:nvPr>
        </p:nvSpPr>
        <p:spPr/>
        <p:txBody>
          <a:bodyPr/>
          <a:lstStyle/>
          <a:p>
            <a:fld id="{F7088E0E-A46C-4B60-BAD9-5A7B04E633F8}" type="slidenum">
              <a:rPr lang="tr-TR" smtClean="0"/>
              <a:t>47</a:t>
            </a:fld>
            <a:endParaRPr lang="tr-TR"/>
          </a:p>
        </p:txBody>
      </p:sp>
    </p:spTree>
    <p:extLst>
      <p:ext uri="{BB962C8B-B14F-4D97-AF65-F5344CB8AC3E}">
        <p14:creationId xmlns:p14="http://schemas.microsoft.com/office/powerpoint/2010/main" val="1464414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5">
            <a:extLst>
              <a:ext uri="{FF2B5EF4-FFF2-40B4-BE49-F238E27FC236}">
                <a16:creationId xmlns:a16="http://schemas.microsoft.com/office/drawing/2014/main" id="{DD50E6DD-E7E4-4D43-933F-FB95C0085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2" name="Metin kutusu 1">
            <a:extLst>
              <a:ext uri="{FF2B5EF4-FFF2-40B4-BE49-F238E27FC236}">
                <a16:creationId xmlns:a16="http://schemas.microsoft.com/office/drawing/2014/main" id="{A012AA08-7BE5-4933-9ADF-23C27C3381B4}"/>
              </a:ext>
            </a:extLst>
          </p:cNvPr>
          <p:cNvSpPr txBox="1"/>
          <p:nvPr/>
        </p:nvSpPr>
        <p:spPr>
          <a:xfrm>
            <a:off x="2203419" y="840675"/>
            <a:ext cx="6602651" cy="584775"/>
          </a:xfrm>
          <a:prstGeom prst="rect">
            <a:avLst/>
          </a:prstGeom>
          <a:noFill/>
        </p:spPr>
        <p:txBody>
          <a:bodyPr wrap="square" rtlCol="0">
            <a:spAutoFit/>
          </a:bodyPr>
          <a:lstStyle/>
          <a:p>
            <a:pPr algn="ctr"/>
            <a:r>
              <a:rPr lang="tr-TR" sz="3200" b="1" dirty="0">
                <a:solidFill>
                  <a:srgbClr val="FF0000"/>
                </a:solidFill>
                <a:latin typeface="Times New Roman" panose="02020603050405020304" pitchFamily="18" charset="0"/>
                <a:cs typeface="Times New Roman" panose="02020603050405020304" pitchFamily="18" charset="0"/>
              </a:rPr>
              <a:t>Deniz Harp Okulu Lisans Bölümleri</a:t>
            </a:r>
          </a:p>
        </p:txBody>
      </p:sp>
      <p:graphicFrame>
        <p:nvGraphicFramePr>
          <p:cNvPr id="3" name="Tablo 3">
            <a:extLst>
              <a:ext uri="{FF2B5EF4-FFF2-40B4-BE49-F238E27FC236}">
                <a16:creationId xmlns:a16="http://schemas.microsoft.com/office/drawing/2014/main" id="{D628CA0B-386A-46EA-B4B6-2E9D603965BC}"/>
              </a:ext>
            </a:extLst>
          </p:cNvPr>
          <p:cNvGraphicFramePr>
            <a:graphicFrameLocks noGrp="1"/>
          </p:cNvGraphicFramePr>
          <p:nvPr>
            <p:extLst>
              <p:ext uri="{D42A27DB-BD31-4B8C-83A1-F6EECF244321}">
                <p14:modId xmlns:p14="http://schemas.microsoft.com/office/powerpoint/2010/main" val="652876961"/>
              </p:ext>
            </p:extLst>
          </p:nvPr>
        </p:nvGraphicFramePr>
        <p:xfrm>
          <a:off x="2203419" y="2187843"/>
          <a:ext cx="6019529" cy="2670495"/>
        </p:xfrm>
        <a:graphic>
          <a:graphicData uri="http://schemas.openxmlformats.org/drawingml/2006/table">
            <a:tbl>
              <a:tblPr firstRow="1" bandRow="1">
                <a:tableStyleId>{2D5ABB26-0587-4C30-8999-92F81FD0307C}</a:tableStyleId>
              </a:tblPr>
              <a:tblGrid>
                <a:gridCol w="6019529">
                  <a:extLst>
                    <a:ext uri="{9D8B030D-6E8A-4147-A177-3AD203B41FA5}">
                      <a16:colId xmlns:a16="http://schemas.microsoft.com/office/drawing/2014/main" val="1561217228"/>
                    </a:ext>
                  </a:extLst>
                </a:gridCol>
              </a:tblGrid>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Bilgisayar Mühendisliği</a:t>
                      </a:r>
                    </a:p>
                  </a:txBody>
                  <a:tcPr/>
                </a:tc>
                <a:extLst>
                  <a:ext uri="{0D108BD9-81ED-4DB2-BD59-A6C34878D82A}">
                    <a16:rowId xmlns:a16="http://schemas.microsoft.com/office/drawing/2014/main" val="3668384362"/>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Elektrik-Elektronik Mühendisliği</a:t>
                      </a:r>
                    </a:p>
                  </a:txBody>
                  <a:tcPr/>
                </a:tc>
                <a:extLst>
                  <a:ext uri="{0D108BD9-81ED-4DB2-BD59-A6C34878D82A}">
                    <a16:rowId xmlns:a16="http://schemas.microsoft.com/office/drawing/2014/main" val="3351002148"/>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Endüstri Mühendisliği</a:t>
                      </a:r>
                    </a:p>
                  </a:txBody>
                  <a:tcPr/>
                </a:tc>
                <a:extLst>
                  <a:ext uri="{0D108BD9-81ED-4DB2-BD59-A6C34878D82A}">
                    <a16:rowId xmlns:a16="http://schemas.microsoft.com/office/drawing/2014/main" val="3173532900"/>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Gemi İnşaatı ve Gemi Makineleri Mühendisliği</a:t>
                      </a:r>
                    </a:p>
                  </a:txBody>
                  <a:tcPr/>
                </a:tc>
                <a:extLst>
                  <a:ext uri="{0D108BD9-81ED-4DB2-BD59-A6C34878D82A}">
                    <a16:rowId xmlns:a16="http://schemas.microsoft.com/office/drawing/2014/main" val="1589316594"/>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Makine Mühendisliği</a:t>
                      </a:r>
                    </a:p>
                  </a:txBody>
                  <a:tcPr/>
                </a:tc>
                <a:extLst>
                  <a:ext uri="{0D108BD9-81ED-4DB2-BD59-A6C34878D82A}">
                    <a16:rowId xmlns:a16="http://schemas.microsoft.com/office/drawing/2014/main" val="1866608771"/>
                  </a:ext>
                </a:extLst>
              </a:tr>
            </a:tbl>
          </a:graphicData>
        </a:graphic>
      </p:graphicFrame>
      <p:sp>
        <p:nvSpPr>
          <p:cNvPr id="4" name="Slayt Numarası Yer Tutucusu 3"/>
          <p:cNvSpPr>
            <a:spLocks noGrp="1"/>
          </p:cNvSpPr>
          <p:nvPr>
            <p:ph type="sldNum" sz="quarter" idx="12"/>
          </p:nvPr>
        </p:nvSpPr>
        <p:spPr/>
        <p:txBody>
          <a:bodyPr/>
          <a:lstStyle/>
          <a:p>
            <a:fld id="{F7088E0E-A46C-4B60-BAD9-5A7B04E633F8}" type="slidenum">
              <a:rPr lang="tr-TR" smtClean="0"/>
              <a:t>48</a:t>
            </a:fld>
            <a:endParaRPr lang="tr-TR"/>
          </a:p>
        </p:txBody>
      </p:sp>
    </p:spTree>
    <p:extLst>
      <p:ext uri="{BB962C8B-B14F-4D97-AF65-F5344CB8AC3E}">
        <p14:creationId xmlns:p14="http://schemas.microsoft.com/office/powerpoint/2010/main" val="1635586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5">
            <a:extLst>
              <a:ext uri="{FF2B5EF4-FFF2-40B4-BE49-F238E27FC236}">
                <a16:creationId xmlns:a16="http://schemas.microsoft.com/office/drawing/2014/main" id="{DD50E6DD-E7E4-4D43-933F-FB95C0085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2" name="Metin kutusu 1">
            <a:extLst>
              <a:ext uri="{FF2B5EF4-FFF2-40B4-BE49-F238E27FC236}">
                <a16:creationId xmlns:a16="http://schemas.microsoft.com/office/drawing/2014/main" id="{A012AA08-7BE5-4933-9ADF-23C27C3381B4}"/>
              </a:ext>
            </a:extLst>
          </p:cNvPr>
          <p:cNvSpPr txBox="1"/>
          <p:nvPr/>
        </p:nvSpPr>
        <p:spPr>
          <a:xfrm>
            <a:off x="2203419" y="840675"/>
            <a:ext cx="6475430" cy="584775"/>
          </a:xfrm>
          <a:prstGeom prst="rect">
            <a:avLst/>
          </a:prstGeom>
          <a:noFill/>
        </p:spPr>
        <p:txBody>
          <a:bodyPr wrap="square" rtlCol="0">
            <a:spAutoFit/>
          </a:bodyPr>
          <a:lstStyle/>
          <a:p>
            <a:pPr algn="ctr"/>
            <a:r>
              <a:rPr lang="tr-TR" sz="3200" b="1" dirty="0">
                <a:solidFill>
                  <a:srgbClr val="FF0000"/>
                </a:solidFill>
                <a:latin typeface="Times New Roman" panose="02020603050405020304" pitchFamily="18" charset="0"/>
                <a:cs typeface="Times New Roman" panose="02020603050405020304" pitchFamily="18" charset="0"/>
              </a:rPr>
              <a:t>Hava Harp Okulu Lisans Bölümleri</a:t>
            </a:r>
          </a:p>
        </p:txBody>
      </p:sp>
      <p:graphicFrame>
        <p:nvGraphicFramePr>
          <p:cNvPr id="3" name="Tablo 3">
            <a:extLst>
              <a:ext uri="{FF2B5EF4-FFF2-40B4-BE49-F238E27FC236}">
                <a16:creationId xmlns:a16="http://schemas.microsoft.com/office/drawing/2014/main" id="{D628CA0B-386A-46EA-B4B6-2E9D603965BC}"/>
              </a:ext>
            </a:extLst>
          </p:cNvPr>
          <p:cNvGraphicFramePr>
            <a:graphicFrameLocks noGrp="1"/>
          </p:cNvGraphicFramePr>
          <p:nvPr>
            <p:extLst>
              <p:ext uri="{D42A27DB-BD31-4B8C-83A1-F6EECF244321}">
                <p14:modId xmlns:p14="http://schemas.microsoft.com/office/powerpoint/2010/main" val="2153327776"/>
              </p:ext>
            </p:extLst>
          </p:nvPr>
        </p:nvGraphicFramePr>
        <p:xfrm>
          <a:off x="2278323" y="2377440"/>
          <a:ext cx="4806633" cy="2670495"/>
        </p:xfrm>
        <a:graphic>
          <a:graphicData uri="http://schemas.openxmlformats.org/drawingml/2006/table">
            <a:tbl>
              <a:tblPr firstRow="1" bandRow="1">
                <a:tableStyleId>{2D5ABB26-0587-4C30-8999-92F81FD0307C}</a:tableStyleId>
              </a:tblPr>
              <a:tblGrid>
                <a:gridCol w="4806633">
                  <a:extLst>
                    <a:ext uri="{9D8B030D-6E8A-4147-A177-3AD203B41FA5}">
                      <a16:colId xmlns:a16="http://schemas.microsoft.com/office/drawing/2014/main" val="1561217228"/>
                    </a:ext>
                  </a:extLst>
                </a:gridCol>
              </a:tblGrid>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Bilgisayar Mühendisliği</a:t>
                      </a:r>
                    </a:p>
                  </a:txBody>
                  <a:tcPr/>
                </a:tc>
                <a:extLst>
                  <a:ext uri="{0D108BD9-81ED-4DB2-BD59-A6C34878D82A}">
                    <a16:rowId xmlns:a16="http://schemas.microsoft.com/office/drawing/2014/main" val="3668384362"/>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Elektronik Mühendisliği</a:t>
                      </a:r>
                    </a:p>
                  </a:txBody>
                  <a:tcPr/>
                </a:tc>
                <a:extLst>
                  <a:ext uri="{0D108BD9-81ED-4DB2-BD59-A6C34878D82A}">
                    <a16:rowId xmlns:a16="http://schemas.microsoft.com/office/drawing/2014/main" val="3351002148"/>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Endüstri Mühendisliği</a:t>
                      </a:r>
                    </a:p>
                  </a:txBody>
                  <a:tcPr/>
                </a:tc>
                <a:extLst>
                  <a:ext uri="{0D108BD9-81ED-4DB2-BD59-A6C34878D82A}">
                    <a16:rowId xmlns:a16="http://schemas.microsoft.com/office/drawing/2014/main" val="3173532900"/>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Havacılık ve Uzay Mühendisliği</a:t>
                      </a:r>
                    </a:p>
                  </a:txBody>
                  <a:tcPr/>
                </a:tc>
                <a:extLst>
                  <a:ext uri="{0D108BD9-81ED-4DB2-BD59-A6C34878D82A}">
                    <a16:rowId xmlns:a16="http://schemas.microsoft.com/office/drawing/2014/main" val="1589316594"/>
                  </a:ext>
                </a:extLst>
              </a:tr>
              <a:tr h="370840">
                <a:tc>
                  <a:txBody>
                    <a:bodyPr/>
                    <a:lstStyle/>
                    <a:p>
                      <a:pPr marL="457200" indent="-457200" algn="l">
                        <a:lnSpc>
                          <a:spcPct val="150000"/>
                        </a:lnSpc>
                        <a:buFont typeface="Wingdings" panose="05000000000000000000" pitchFamily="2" charset="2"/>
                        <a:buChar char="v"/>
                      </a:pPr>
                      <a:endParaRPr lang="tr-TR" sz="2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66608771"/>
                  </a:ext>
                </a:extLst>
              </a:tr>
            </a:tbl>
          </a:graphicData>
        </a:graphic>
      </p:graphicFrame>
      <p:sp>
        <p:nvSpPr>
          <p:cNvPr id="4" name="Slayt Numarası Yer Tutucusu 3"/>
          <p:cNvSpPr>
            <a:spLocks noGrp="1"/>
          </p:cNvSpPr>
          <p:nvPr>
            <p:ph type="sldNum" sz="quarter" idx="12"/>
          </p:nvPr>
        </p:nvSpPr>
        <p:spPr/>
        <p:txBody>
          <a:bodyPr/>
          <a:lstStyle/>
          <a:p>
            <a:fld id="{F7088E0E-A46C-4B60-BAD9-5A7B04E633F8}" type="slidenum">
              <a:rPr lang="tr-TR" smtClean="0"/>
              <a:t>49</a:t>
            </a:fld>
            <a:endParaRPr lang="tr-TR"/>
          </a:p>
        </p:txBody>
      </p:sp>
    </p:spTree>
    <p:extLst>
      <p:ext uri="{BB962C8B-B14F-4D97-AF65-F5344CB8AC3E}">
        <p14:creationId xmlns:p14="http://schemas.microsoft.com/office/powerpoint/2010/main" val="4225020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37A59830-5A2F-0B49-8DBB-694CB3B1C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171401"/>
            <a:ext cx="2599973" cy="2520280"/>
          </a:xfrm>
          <a:prstGeom prst="rect">
            <a:avLst/>
          </a:prstGeom>
        </p:spPr>
      </p:pic>
      <p:sp>
        <p:nvSpPr>
          <p:cNvPr id="12" name="Metin kutusu 11">
            <a:extLst>
              <a:ext uri="{FF2B5EF4-FFF2-40B4-BE49-F238E27FC236}">
                <a16:creationId xmlns:a16="http://schemas.microsoft.com/office/drawing/2014/main" id="{B7BBBADB-7DBB-4BEA-B181-6A168A073924}"/>
              </a:ext>
            </a:extLst>
          </p:cNvPr>
          <p:cNvSpPr txBox="1"/>
          <p:nvPr/>
        </p:nvSpPr>
        <p:spPr>
          <a:xfrm>
            <a:off x="1061358" y="2659123"/>
            <a:ext cx="7324997" cy="3323987"/>
          </a:xfrm>
          <a:prstGeom prst="rect">
            <a:avLst/>
          </a:prstGeom>
          <a:noFill/>
          <a:effectLst/>
        </p:spPr>
        <p:txBody>
          <a:bodyPr wrap="square">
            <a:noAutofit/>
          </a:bodyPr>
          <a:lstStyle/>
          <a:p>
            <a:pPr marL="0" marR="0" lvl="0" indent="0" algn="just" defTabSz="914400" rtl="0" eaLnBrk="1" fontAlgn="auto" latinLnBrk="0" hangingPunct="1">
              <a:lnSpc>
                <a:spcPts val="3820"/>
              </a:lnSpc>
              <a:spcBef>
                <a:spcPct val="20000"/>
              </a:spcBef>
              <a:spcAft>
                <a:spcPts val="0"/>
              </a:spcAft>
              <a:buClrTx/>
              <a:buSzTx/>
              <a:buFont typeface="Arial" pitchFamily="34" charset="0"/>
              <a:buNone/>
              <a:tabLst/>
              <a:defRPr/>
            </a:pPr>
            <a:r>
              <a:rPr kumimoji="0" lang="tr-TR" sz="30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MSÜ Sınavı 2’nci Seçim Aşamalarına katılmaya hak kazanacak adayların belirlenmesi amacıyla ÖSYM tarafından</a:t>
            </a:r>
            <a:r>
              <a:rPr kumimoji="0" lang="tr-TR" sz="300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tr-TR" sz="30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81 il merkezinde uygulanıp</a:t>
            </a:r>
            <a:r>
              <a:rPr kumimoji="0" lang="tr-TR" sz="300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tr-TR" sz="30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değerlendirilmektedir. </a:t>
            </a:r>
          </a:p>
        </p:txBody>
      </p:sp>
      <p:sp>
        <p:nvSpPr>
          <p:cNvPr id="8" name="Metin kutusu 1">
            <a:extLst>
              <a:ext uri="{FF2B5EF4-FFF2-40B4-BE49-F238E27FC236}">
                <a16:creationId xmlns:a16="http://schemas.microsoft.com/office/drawing/2014/main" id="{8C7CA70A-720B-A74C-B9E0-311120A38997}"/>
              </a:ext>
            </a:extLst>
          </p:cNvPr>
          <p:cNvSpPr txBox="1"/>
          <p:nvPr/>
        </p:nvSpPr>
        <p:spPr>
          <a:xfrm>
            <a:off x="1835696" y="434502"/>
            <a:ext cx="6937654" cy="1491242"/>
          </a:xfrm>
          <a:prstGeom prst="rect">
            <a:avLst/>
          </a:prstGeom>
          <a:noFill/>
          <a:effectLst/>
        </p:spPr>
        <p:txBody>
          <a:bodyPr wrap="square" rtlCol="0">
            <a:spAutoFit/>
          </a:bodyPr>
          <a:lstStyle/>
          <a:p>
            <a:pPr algn="ctr">
              <a:lnSpc>
                <a:spcPts val="3660"/>
              </a:lnSpc>
              <a:defRPr/>
            </a:pPr>
            <a:r>
              <a:rPr kumimoji="0" lang="tr-TR" sz="2800" b="1" u="none" strike="noStrike" kern="1200" cap="none" spc="0" normalizeH="0" baseline="0" noProof="0" dirty="0">
                <a:ln>
                  <a:noFill/>
                </a:ln>
                <a:solidFill>
                  <a:srgbClr val="FF0000"/>
                </a:solidFill>
                <a:uLnTx/>
                <a:uFillTx/>
                <a:latin typeface="Times New Roman" panose="02020603050405020304" pitchFamily="18" charset="0"/>
                <a:cs typeface="Times New Roman" panose="02020603050405020304" pitchFamily="18" charset="0"/>
              </a:rPr>
              <a:t>1’İNCİ SEÇİM AŞAMASI</a:t>
            </a:r>
            <a:br>
              <a:rPr kumimoji="0" lang="tr-TR" sz="2800" b="1" u="none" strike="noStrike" kern="1200" cap="none" spc="0" normalizeH="0" baseline="0" noProof="0" dirty="0">
                <a:ln>
                  <a:noFill/>
                </a:ln>
                <a:solidFill>
                  <a:srgbClr val="FF0000"/>
                </a:solidFill>
                <a:uLnTx/>
                <a:uFillTx/>
                <a:latin typeface="Times New Roman" panose="02020603050405020304" pitchFamily="18" charset="0"/>
                <a:cs typeface="Times New Roman" panose="02020603050405020304" pitchFamily="18" charset="0"/>
              </a:rPr>
            </a:br>
            <a:r>
              <a:rPr kumimoji="0" lang="tr-TR" sz="2800" b="1" u="none" strike="noStrike" kern="1200" cap="none" spc="0" normalizeH="0" baseline="0" noProof="0" dirty="0">
                <a:ln>
                  <a:noFill/>
                </a:ln>
                <a:uLnTx/>
                <a:uFillTx/>
                <a:latin typeface="Times New Roman" panose="02020603050405020304" pitchFamily="18" charset="0"/>
                <a:cs typeface="Times New Roman" panose="02020603050405020304" pitchFamily="18" charset="0"/>
              </a:rPr>
              <a:t>2022-MSÜ</a:t>
            </a:r>
            <a:r>
              <a:rPr kumimoji="0" lang="tr-TR" sz="2800" b="1" u="none" strike="noStrike" kern="1200" cap="none" spc="0" normalizeH="0" baseline="0" noProof="0" dirty="0">
                <a:ln>
                  <a:noFill/>
                </a:ln>
                <a:solidFill>
                  <a:srgbClr val="FF0000"/>
                </a:solidFill>
                <a:uLnTx/>
                <a:uFillTx/>
                <a:latin typeface="Times New Roman" panose="02020603050405020304" pitchFamily="18" charset="0"/>
                <a:cs typeface="Times New Roman" panose="02020603050405020304" pitchFamily="18" charset="0"/>
              </a:rPr>
              <a:t> ASKERİ ÖĞRENCİ</a:t>
            </a:r>
          </a:p>
          <a:p>
            <a:pPr algn="ctr">
              <a:lnSpc>
                <a:spcPts val="3660"/>
              </a:lnSpc>
              <a:defRPr/>
            </a:pPr>
            <a:r>
              <a:rPr kumimoji="0" lang="tr-TR" sz="2800" b="1" u="none" strike="noStrike" kern="1200" cap="none" spc="0" normalizeH="0" baseline="0" noProof="0" dirty="0">
                <a:ln>
                  <a:noFill/>
                </a:ln>
                <a:solidFill>
                  <a:srgbClr val="FF0000"/>
                </a:solidFill>
                <a:uLnTx/>
                <a:uFillTx/>
                <a:latin typeface="Times New Roman" panose="02020603050405020304" pitchFamily="18" charset="0"/>
                <a:cs typeface="Times New Roman" panose="02020603050405020304" pitchFamily="18" charset="0"/>
              </a:rPr>
              <a:t>ADAY BELİRLEME SINAVI</a:t>
            </a:r>
            <a:endParaRPr kumimoji="0" lang="tr-TR" sz="2800" b="0" i="0" u="none" strike="noStrike" kern="1200" cap="none" spc="0" normalizeH="0" baseline="0" noProof="0" dirty="0">
              <a:ln>
                <a:noFill/>
              </a:ln>
              <a:solidFill>
                <a:srgbClr val="FF0000"/>
              </a:solidFill>
              <a:uLnTx/>
              <a:uFillTx/>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F7088E0E-A46C-4B60-BAD9-5A7B04E633F8}" type="slidenum">
              <a:rPr lang="tr-TR" smtClean="0"/>
              <a:t>5</a:t>
            </a:fld>
            <a:endParaRPr lang="tr-TR"/>
          </a:p>
        </p:txBody>
      </p:sp>
    </p:spTree>
    <p:extLst>
      <p:ext uri="{BB962C8B-B14F-4D97-AF65-F5344CB8AC3E}">
        <p14:creationId xmlns:p14="http://schemas.microsoft.com/office/powerpoint/2010/main" val="1012962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5">
            <a:extLst>
              <a:ext uri="{FF2B5EF4-FFF2-40B4-BE49-F238E27FC236}">
                <a16:creationId xmlns:a16="http://schemas.microsoft.com/office/drawing/2014/main" id="{DD50E6DD-E7E4-4D43-933F-FB95C0085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2" name="Metin kutusu 1">
            <a:extLst>
              <a:ext uri="{FF2B5EF4-FFF2-40B4-BE49-F238E27FC236}">
                <a16:creationId xmlns:a16="http://schemas.microsoft.com/office/drawing/2014/main" id="{A012AA08-7BE5-4933-9ADF-23C27C3381B4}"/>
              </a:ext>
            </a:extLst>
          </p:cNvPr>
          <p:cNvSpPr txBox="1"/>
          <p:nvPr/>
        </p:nvSpPr>
        <p:spPr>
          <a:xfrm>
            <a:off x="2203419" y="840675"/>
            <a:ext cx="6713969" cy="584775"/>
          </a:xfrm>
          <a:prstGeom prst="rect">
            <a:avLst/>
          </a:prstGeom>
          <a:noFill/>
        </p:spPr>
        <p:txBody>
          <a:bodyPr wrap="square" rtlCol="0">
            <a:spAutoFit/>
          </a:bodyPr>
          <a:lstStyle/>
          <a:p>
            <a:pPr algn="ctr"/>
            <a:r>
              <a:rPr lang="tr-TR" sz="3200" b="1" dirty="0">
                <a:solidFill>
                  <a:srgbClr val="FF0000"/>
                </a:solidFill>
                <a:latin typeface="Times New Roman" panose="02020603050405020304" pitchFamily="18" charset="0"/>
                <a:cs typeface="Times New Roman" panose="02020603050405020304" pitchFamily="18" charset="0"/>
              </a:rPr>
              <a:t>Kara Asb.MYO Ön Lisans Bölümleri</a:t>
            </a:r>
          </a:p>
        </p:txBody>
      </p:sp>
      <p:graphicFrame>
        <p:nvGraphicFramePr>
          <p:cNvPr id="3" name="Tablo 3">
            <a:extLst>
              <a:ext uri="{FF2B5EF4-FFF2-40B4-BE49-F238E27FC236}">
                <a16:creationId xmlns:a16="http://schemas.microsoft.com/office/drawing/2014/main" id="{D628CA0B-386A-46EA-B4B6-2E9D603965BC}"/>
              </a:ext>
            </a:extLst>
          </p:cNvPr>
          <p:cNvGraphicFramePr>
            <a:graphicFrameLocks noGrp="1"/>
          </p:cNvGraphicFramePr>
          <p:nvPr>
            <p:extLst>
              <p:ext uri="{D42A27DB-BD31-4B8C-83A1-F6EECF244321}">
                <p14:modId xmlns:p14="http://schemas.microsoft.com/office/powerpoint/2010/main" val="1103711726"/>
              </p:ext>
            </p:extLst>
          </p:nvPr>
        </p:nvGraphicFramePr>
        <p:xfrm>
          <a:off x="2203418" y="1425450"/>
          <a:ext cx="5089505" cy="5309811"/>
        </p:xfrm>
        <a:graphic>
          <a:graphicData uri="http://schemas.openxmlformats.org/drawingml/2006/table">
            <a:tbl>
              <a:tblPr firstRow="1" bandRow="1">
                <a:tableStyleId>{2D5ABB26-0587-4C30-8999-92F81FD0307C}</a:tableStyleId>
              </a:tblPr>
              <a:tblGrid>
                <a:gridCol w="5089505">
                  <a:extLst>
                    <a:ext uri="{9D8B030D-6E8A-4147-A177-3AD203B41FA5}">
                      <a16:colId xmlns:a16="http://schemas.microsoft.com/office/drawing/2014/main" val="1561217228"/>
                    </a:ext>
                  </a:extLst>
                </a:gridCol>
              </a:tblGrid>
              <a:tr h="501948">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Bilgisayar Teknolojisi</a:t>
                      </a:r>
                    </a:p>
                  </a:txBody>
                  <a:tcPr/>
                </a:tc>
                <a:extLst>
                  <a:ext uri="{0D108BD9-81ED-4DB2-BD59-A6C34878D82A}">
                    <a16:rowId xmlns:a16="http://schemas.microsoft.com/office/drawing/2014/main" val="3668384362"/>
                  </a:ext>
                </a:extLst>
              </a:tr>
              <a:tr h="501948">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Elektronik Haberleşme Teknolojisi</a:t>
                      </a:r>
                    </a:p>
                  </a:txBody>
                  <a:tcPr/>
                </a:tc>
                <a:extLst>
                  <a:ext uri="{0D108BD9-81ED-4DB2-BD59-A6C34878D82A}">
                    <a16:rowId xmlns:a16="http://schemas.microsoft.com/office/drawing/2014/main" val="3351002148"/>
                  </a:ext>
                </a:extLst>
              </a:tr>
              <a:tr h="501948">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İnşaat Teknolojisi</a:t>
                      </a:r>
                    </a:p>
                  </a:txBody>
                  <a:tcPr/>
                </a:tc>
                <a:extLst>
                  <a:ext uri="{0D108BD9-81ED-4DB2-BD59-A6C34878D82A}">
                    <a16:rowId xmlns:a16="http://schemas.microsoft.com/office/drawing/2014/main" val="3173532900"/>
                  </a:ext>
                </a:extLst>
              </a:tr>
              <a:tr h="501948">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Otomotiv Teknolojisi</a:t>
                      </a:r>
                    </a:p>
                  </a:txBody>
                  <a:tcPr/>
                </a:tc>
                <a:extLst>
                  <a:ext uri="{0D108BD9-81ED-4DB2-BD59-A6C34878D82A}">
                    <a16:rowId xmlns:a16="http://schemas.microsoft.com/office/drawing/2014/main" val="1589316594"/>
                  </a:ext>
                </a:extLst>
              </a:tr>
              <a:tr h="501948">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Uçak Teknolojisi</a:t>
                      </a:r>
                    </a:p>
                  </a:txBody>
                  <a:tcPr/>
                </a:tc>
                <a:extLst>
                  <a:ext uri="{0D108BD9-81ED-4DB2-BD59-A6C34878D82A}">
                    <a16:rowId xmlns:a16="http://schemas.microsoft.com/office/drawing/2014/main" val="1866608771"/>
                  </a:ext>
                </a:extLst>
              </a:tr>
              <a:tr h="501948">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Yapı Tesisat Teknolojisi</a:t>
                      </a:r>
                    </a:p>
                  </a:txBody>
                  <a:tcPr/>
                </a:tc>
                <a:extLst>
                  <a:ext uri="{0D108BD9-81ED-4DB2-BD59-A6C34878D82A}">
                    <a16:rowId xmlns:a16="http://schemas.microsoft.com/office/drawing/2014/main" val="2097127937"/>
                  </a:ext>
                </a:extLst>
              </a:tr>
              <a:tr h="501948">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Elektrik</a:t>
                      </a:r>
                    </a:p>
                  </a:txBody>
                  <a:tcPr/>
                </a:tc>
                <a:extLst>
                  <a:ext uri="{0D108BD9-81ED-4DB2-BD59-A6C34878D82A}">
                    <a16:rowId xmlns:a16="http://schemas.microsoft.com/office/drawing/2014/main" val="695983471"/>
                  </a:ext>
                </a:extLst>
              </a:tr>
              <a:tr h="501948">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İşletme Yönetimi</a:t>
                      </a:r>
                    </a:p>
                  </a:txBody>
                  <a:tcPr/>
                </a:tc>
                <a:extLst>
                  <a:ext uri="{0D108BD9-81ED-4DB2-BD59-A6C34878D82A}">
                    <a16:rowId xmlns:a16="http://schemas.microsoft.com/office/drawing/2014/main" val="2632772721"/>
                  </a:ext>
                </a:extLst>
              </a:tr>
              <a:tr h="915316">
                <a:tc>
                  <a:txBody>
                    <a:bodyPr/>
                    <a:lstStyle/>
                    <a:p>
                      <a:pPr marL="457200" indent="-457200" algn="l">
                        <a:lnSpc>
                          <a:spcPct val="150000"/>
                        </a:lnSpc>
                        <a:buFont typeface="Wingdings" panose="05000000000000000000" pitchFamily="2" charset="2"/>
                        <a:buChar char="v"/>
                      </a:pPr>
                      <a:r>
                        <a:rPr lang="tr-TR" sz="2200" dirty="0" err="1">
                          <a:latin typeface="Times New Roman" panose="02020603050405020304" pitchFamily="18" charset="0"/>
                          <a:cs typeface="Times New Roman" panose="02020603050405020304" pitchFamily="18" charset="0"/>
                        </a:rPr>
                        <a:t>Mekatronik</a:t>
                      </a:r>
                      <a:r>
                        <a:rPr lang="tr-TR" sz="2200" dirty="0">
                          <a:latin typeface="Times New Roman" panose="02020603050405020304" pitchFamily="18" charset="0"/>
                          <a:cs typeface="Times New Roman" panose="02020603050405020304" pitchFamily="18" charset="0"/>
                        </a:rPr>
                        <a:t> Teknolojisi</a:t>
                      </a:r>
                    </a:p>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Savunma Hizmetleri</a:t>
                      </a:r>
                    </a:p>
                  </a:txBody>
                  <a:tcPr/>
                </a:tc>
                <a:extLst>
                  <a:ext uri="{0D108BD9-81ED-4DB2-BD59-A6C34878D82A}">
                    <a16:rowId xmlns:a16="http://schemas.microsoft.com/office/drawing/2014/main" val="4102842391"/>
                  </a:ext>
                </a:extLst>
              </a:tr>
            </a:tbl>
          </a:graphicData>
        </a:graphic>
      </p:graphicFrame>
      <p:sp>
        <p:nvSpPr>
          <p:cNvPr id="4" name="Slayt Numarası Yer Tutucusu 3"/>
          <p:cNvSpPr>
            <a:spLocks noGrp="1"/>
          </p:cNvSpPr>
          <p:nvPr>
            <p:ph type="sldNum" sz="quarter" idx="12"/>
          </p:nvPr>
        </p:nvSpPr>
        <p:spPr/>
        <p:txBody>
          <a:bodyPr/>
          <a:lstStyle/>
          <a:p>
            <a:fld id="{F7088E0E-A46C-4B60-BAD9-5A7B04E633F8}" type="slidenum">
              <a:rPr lang="tr-TR" smtClean="0"/>
              <a:t>50</a:t>
            </a:fld>
            <a:endParaRPr lang="tr-TR"/>
          </a:p>
        </p:txBody>
      </p:sp>
    </p:spTree>
    <p:extLst>
      <p:ext uri="{BB962C8B-B14F-4D97-AF65-F5344CB8AC3E}">
        <p14:creationId xmlns:p14="http://schemas.microsoft.com/office/powerpoint/2010/main" val="4007130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5">
            <a:extLst>
              <a:ext uri="{FF2B5EF4-FFF2-40B4-BE49-F238E27FC236}">
                <a16:creationId xmlns:a16="http://schemas.microsoft.com/office/drawing/2014/main" id="{DD50E6DD-E7E4-4D43-933F-FB95C0085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2" name="Metin kutusu 1">
            <a:extLst>
              <a:ext uri="{FF2B5EF4-FFF2-40B4-BE49-F238E27FC236}">
                <a16:creationId xmlns:a16="http://schemas.microsoft.com/office/drawing/2014/main" id="{A012AA08-7BE5-4933-9ADF-23C27C3381B4}"/>
              </a:ext>
            </a:extLst>
          </p:cNvPr>
          <p:cNvSpPr txBox="1"/>
          <p:nvPr/>
        </p:nvSpPr>
        <p:spPr>
          <a:xfrm>
            <a:off x="2027932" y="840675"/>
            <a:ext cx="6873553" cy="584775"/>
          </a:xfrm>
          <a:prstGeom prst="rect">
            <a:avLst/>
          </a:prstGeom>
          <a:noFill/>
        </p:spPr>
        <p:txBody>
          <a:bodyPr wrap="square" rtlCol="0">
            <a:spAutoFit/>
          </a:bodyPr>
          <a:lstStyle/>
          <a:p>
            <a:pPr algn="ctr"/>
            <a:r>
              <a:rPr lang="tr-TR" sz="3200" b="1" dirty="0">
                <a:solidFill>
                  <a:srgbClr val="FF0000"/>
                </a:solidFill>
                <a:latin typeface="Times New Roman" panose="02020603050405020304" pitchFamily="18" charset="0"/>
                <a:cs typeface="Times New Roman" panose="02020603050405020304" pitchFamily="18" charset="0"/>
              </a:rPr>
              <a:t>Deniz Asb.MYO Ön Lisans Bölümleri</a:t>
            </a:r>
          </a:p>
        </p:txBody>
      </p:sp>
      <p:graphicFrame>
        <p:nvGraphicFramePr>
          <p:cNvPr id="3" name="Tablo 3">
            <a:extLst>
              <a:ext uri="{FF2B5EF4-FFF2-40B4-BE49-F238E27FC236}">
                <a16:creationId xmlns:a16="http://schemas.microsoft.com/office/drawing/2014/main" id="{D628CA0B-386A-46EA-B4B6-2E9D603965BC}"/>
              </a:ext>
            </a:extLst>
          </p:cNvPr>
          <p:cNvGraphicFramePr>
            <a:graphicFrameLocks noGrp="1"/>
          </p:cNvGraphicFramePr>
          <p:nvPr>
            <p:extLst>
              <p:ext uri="{D42A27DB-BD31-4B8C-83A1-F6EECF244321}">
                <p14:modId xmlns:p14="http://schemas.microsoft.com/office/powerpoint/2010/main" val="1433070427"/>
              </p:ext>
            </p:extLst>
          </p:nvPr>
        </p:nvGraphicFramePr>
        <p:xfrm>
          <a:off x="2203420" y="1580134"/>
          <a:ext cx="5160766" cy="4272792"/>
        </p:xfrm>
        <a:graphic>
          <a:graphicData uri="http://schemas.openxmlformats.org/drawingml/2006/table">
            <a:tbl>
              <a:tblPr firstRow="1" bandRow="1">
                <a:tableStyleId>{2D5ABB26-0587-4C30-8999-92F81FD0307C}</a:tableStyleId>
              </a:tblPr>
              <a:tblGrid>
                <a:gridCol w="5160766">
                  <a:extLst>
                    <a:ext uri="{9D8B030D-6E8A-4147-A177-3AD203B41FA5}">
                      <a16:colId xmlns:a16="http://schemas.microsoft.com/office/drawing/2014/main" val="1561217228"/>
                    </a:ext>
                  </a:extLst>
                </a:gridCol>
              </a:tblGrid>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Bilgisayar Programcılığı</a:t>
                      </a:r>
                    </a:p>
                  </a:txBody>
                  <a:tcPr/>
                </a:tc>
                <a:extLst>
                  <a:ext uri="{0D108BD9-81ED-4DB2-BD59-A6C34878D82A}">
                    <a16:rowId xmlns:a16="http://schemas.microsoft.com/office/drawing/2014/main" val="3668384362"/>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Büro Yönetimi ve Yönetici Asistanlığı</a:t>
                      </a:r>
                    </a:p>
                  </a:txBody>
                  <a:tcPr/>
                </a:tc>
                <a:extLst>
                  <a:ext uri="{0D108BD9-81ED-4DB2-BD59-A6C34878D82A}">
                    <a16:rowId xmlns:a16="http://schemas.microsoft.com/office/drawing/2014/main" val="3351002148"/>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Deniz Ulaştırma ve İşletme</a:t>
                      </a:r>
                    </a:p>
                  </a:txBody>
                  <a:tcPr/>
                </a:tc>
                <a:extLst>
                  <a:ext uri="{0D108BD9-81ED-4DB2-BD59-A6C34878D82A}">
                    <a16:rowId xmlns:a16="http://schemas.microsoft.com/office/drawing/2014/main" val="3173532900"/>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Elektrik</a:t>
                      </a:r>
                    </a:p>
                  </a:txBody>
                  <a:tcPr/>
                </a:tc>
                <a:extLst>
                  <a:ext uri="{0D108BD9-81ED-4DB2-BD59-A6C34878D82A}">
                    <a16:rowId xmlns:a16="http://schemas.microsoft.com/office/drawing/2014/main" val="1589316594"/>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Elektronik Teknolojisi</a:t>
                      </a:r>
                    </a:p>
                  </a:txBody>
                  <a:tcPr/>
                </a:tc>
                <a:extLst>
                  <a:ext uri="{0D108BD9-81ED-4DB2-BD59-A6C34878D82A}">
                    <a16:rowId xmlns:a16="http://schemas.microsoft.com/office/drawing/2014/main" val="1866608771"/>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Gemi Makineleri İşletme</a:t>
                      </a:r>
                    </a:p>
                  </a:txBody>
                  <a:tcPr/>
                </a:tc>
                <a:extLst>
                  <a:ext uri="{0D108BD9-81ED-4DB2-BD59-A6C34878D82A}">
                    <a16:rowId xmlns:a16="http://schemas.microsoft.com/office/drawing/2014/main" val="2097127937"/>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İşletme Yönetimi</a:t>
                      </a:r>
                    </a:p>
                  </a:txBody>
                  <a:tcPr/>
                </a:tc>
                <a:extLst>
                  <a:ext uri="{0D108BD9-81ED-4DB2-BD59-A6C34878D82A}">
                    <a16:rowId xmlns:a16="http://schemas.microsoft.com/office/drawing/2014/main" val="2632772721"/>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Uçak Teknolojileri</a:t>
                      </a:r>
                    </a:p>
                  </a:txBody>
                  <a:tcPr/>
                </a:tc>
                <a:extLst>
                  <a:ext uri="{0D108BD9-81ED-4DB2-BD59-A6C34878D82A}">
                    <a16:rowId xmlns:a16="http://schemas.microsoft.com/office/drawing/2014/main" val="4102842391"/>
                  </a:ext>
                </a:extLst>
              </a:tr>
            </a:tbl>
          </a:graphicData>
        </a:graphic>
      </p:graphicFrame>
      <p:sp>
        <p:nvSpPr>
          <p:cNvPr id="4" name="Slayt Numarası Yer Tutucusu 3"/>
          <p:cNvSpPr>
            <a:spLocks noGrp="1"/>
          </p:cNvSpPr>
          <p:nvPr>
            <p:ph type="sldNum" sz="quarter" idx="12"/>
          </p:nvPr>
        </p:nvSpPr>
        <p:spPr/>
        <p:txBody>
          <a:bodyPr/>
          <a:lstStyle/>
          <a:p>
            <a:fld id="{F7088E0E-A46C-4B60-BAD9-5A7B04E633F8}" type="slidenum">
              <a:rPr lang="tr-TR" smtClean="0"/>
              <a:t>51</a:t>
            </a:fld>
            <a:endParaRPr lang="tr-TR"/>
          </a:p>
        </p:txBody>
      </p:sp>
    </p:spTree>
    <p:extLst>
      <p:ext uri="{BB962C8B-B14F-4D97-AF65-F5344CB8AC3E}">
        <p14:creationId xmlns:p14="http://schemas.microsoft.com/office/powerpoint/2010/main" val="1727882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5">
            <a:extLst>
              <a:ext uri="{FF2B5EF4-FFF2-40B4-BE49-F238E27FC236}">
                <a16:creationId xmlns:a16="http://schemas.microsoft.com/office/drawing/2014/main" id="{DD50E6DD-E7E4-4D43-933F-FB95C0085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2" name="Metin kutusu 1">
            <a:extLst>
              <a:ext uri="{FF2B5EF4-FFF2-40B4-BE49-F238E27FC236}">
                <a16:creationId xmlns:a16="http://schemas.microsoft.com/office/drawing/2014/main" id="{A012AA08-7BE5-4933-9ADF-23C27C3381B4}"/>
              </a:ext>
            </a:extLst>
          </p:cNvPr>
          <p:cNvSpPr txBox="1"/>
          <p:nvPr/>
        </p:nvSpPr>
        <p:spPr>
          <a:xfrm>
            <a:off x="2203420" y="691385"/>
            <a:ext cx="6745773" cy="584775"/>
          </a:xfrm>
          <a:prstGeom prst="rect">
            <a:avLst/>
          </a:prstGeom>
          <a:noFill/>
        </p:spPr>
        <p:txBody>
          <a:bodyPr wrap="square" rtlCol="0">
            <a:spAutoFit/>
          </a:bodyPr>
          <a:lstStyle/>
          <a:p>
            <a:pPr algn="ctr"/>
            <a:r>
              <a:rPr lang="tr-TR" sz="3200" b="1" dirty="0">
                <a:solidFill>
                  <a:srgbClr val="FF0000"/>
                </a:solidFill>
                <a:latin typeface="Times New Roman" panose="02020603050405020304" pitchFamily="18" charset="0"/>
                <a:cs typeface="Times New Roman" panose="02020603050405020304" pitchFamily="18" charset="0"/>
              </a:rPr>
              <a:t>Hava Asb.MYO Ön Lisans Bölümleri</a:t>
            </a:r>
          </a:p>
        </p:txBody>
      </p:sp>
      <p:graphicFrame>
        <p:nvGraphicFramePr>
          <p:cNvPr id="3" name="Tablo 3">
            <a:extLst>
              <a:ext uri="{FF2B5EF4-FFF2-40B4-BE49-F238E27FC236}">
                <a16:creationId xmlns:a16="http://schemas.microsoft.com/office/drawing/2014/main" id="{D628CA0B-386A-46EA-B4B6-2E9D603965BC}"/>
              </a:ext>
            </a:extLst>
          </p:cNvPr>
          <p:cNvGraphicFramePr>
            <a:graphicFrameLocks noGrp="1"/>
          </p:cNvGraphicFramePr>
          <p:nvPr>
            <p:extLst>
              <p:ext uri="{D42A27DB-BD31-4B8C-83A1-F6EECF244321}">
                <p14:modId xmlns:p14="http://schemas.microsoft.com/office/powerpoint/2010/main" val="1899469852"/>
              </p:ext>
            </p:extLst>
          </p:nvPr>
        </p:nvGraphicFramePr>
        <p:xfrm>
          <a:off x="2317720" y="1276160"/>
          <a:ext cx="5635514" cy="5120640"/>
        </p:xfrm>
        <a:graphic>
          <a:graphicData uri="http://schemas.openxmlformats.org/drawingml/2006/table">
            <a:tbl>
              <a:tblPr firstRow="1" bandRow="1">
                <a:tableStyleId>{2D5ABB26-0587-4C30-8999-92F81FD0307C}</a:tableStyleId>
              </a:tblPr>
              <a:tblGrid>
                <a:gridCol w="5635514">
                  <a:extLst>
                    <a:ext uri="{9D8B030D-6E8A-4147-A177-3AD203B41FA5}">
                      <a16:colId xmlns:a16="http://schemas.microsoft.com/office/drawing/2014/main" val="1561217228"/>
                    </a:ext>
                  </a:extLst>
                </a:gridCol>
              </a:tblGrid>
              <a:tr h="370840">
                <a:tc>
                  <a:txBody>
                    <a:bodyPr/>
                    <a:lstStyle/>
                    <a:p>
                      <a:pPr marL="342900" indent="-342900" algn="l">
                        <a:lnSpc>
                          <a:spcPct val="10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Aviyonik Uçak Teknolojisi</a:t>
                      </a:r>
                    </a:p>
                  </a:txBody>
                  <a:tcPr/>
                </a:tc>
                <a:extLst>
                  <a:ext uri="{0D108BD9-81ED-4DB2-BD59-A6C34878D82A}">
                    <a16:rowId xmlns:a16="http://schemas.microsoft.com/office/drawing/2014/main" val="3668384362"/>
                  </a:ext>
                </a:extLst>
              </a:tr>
              <a:tr h="370840">
                <a:tc>
                  <a:txBody>
                    <a:bodyPr/>
                    <a:lstStyle/>
                    <a:p>
                      <a:pPr marL="342900" indent="-342900" algn="l">
                        <a:lnSpc>
                          <a:spcPct val="10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Elektronik Haberleşme Teknolojisi</a:t>
                      </a:r>
                    </a:p>
                  </a:txBody>
                  <a:tcPr/>
                </a:tc>
                <a:extLst>
                  <a:ext uri="{0D108BD9-81ED-4DB2-BD59-A6C34878D82A}">
                    <a16:rowId xmlns:a16="http://schemas.microsoft.com/office/drawing/2014/main" val="3351002148"/>
                  </a:ext>
                </a:extLst>
              </a:tr>
              <a:tr h="370840">
                <a:tc>
                  <a:txBody>
                    <a:bodyPr/>
                    <a:lstStyle/>
                    <a:p>
                      <a:pPr marL="342900" indent="-342900" algn="l">
                        <a:lnSpc>
                          <a:spcPct val="10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İnşaat Teknolojisi</a:t>
                      </a:r>
                    </a:p>
                  </a:txBody>
                  <a:tcPr/>
                </a:tc>
                <a:extLst>
                  <a:ext uri="{0D108BD9-81ED-4DB2-BD59-A6C34878D82A}">
                    <a16:rowId xmlns:a16="http://schemas.microsoft.com/office/drawing/2014/main" val="3173532900"/>
                  </a:ext>
                </a:extLst>
              </a:tr>
              <a:tr h="370840">
                <a:tc>
                  <a:txBody>
                    <a:bodyPr/>
                    <a:lstStyle/>
                    <a:p>
                      <a:pPr marL="342900" indent="-342900" algn="l">
                        <a:lnSpc>
                          <a:spcPct val="10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Mekanik Uçak Teknolojisi</a:t>
                      </a:r>
                    </a:p>
                  </a:txBody>
                  <a:tcPr/>
                </a:tc>
                <a:extLst>
                  <a:ext uri="{0D108BD9-81ED-4DB2-BD59-A6C34878D82A}">
                    <a16:rowId xmlns:a16="http://schemas.microsoft.com/office/drawing/2014/main" val="1589316594"/>
                  </a:ext>
                </a:extLst>
              </a:tr>
              <a:tr h="370840">
                <a:tc>
                  <a:txBody>
                    <a:bodyPr/>
                    <a:lstStyle/>
                    <a:p>
                      <a:pPr marL="342900" indent="-342900" algn="l">
                        <a:lnSpc>
                          <a:spcPct val="10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Otomotiv Teknolojisi</a:t>
                      </a:r>
                    </a:p>
                  </a:txBody>
                  <a:tcPr/>
                </a:tc>
                <a:extLst>
                  <a:ext uri="{0D108BD9-81ED-4DB2-BD59-A6C34878D82A}">
                    <a16:rowId xmlns:a16="http://schemas.microsoft.com/office/drawing/2014/main" val="1866608771"/>
                  </a:ext>
                </a:extLst>
              </a:tr>
              <a:tr h="370840">
                <a:tc>
                  <a:txBody>
                    <a:bodyPr/>
                    <a:lstStyle/>
                    <a:p>
                      <a:pPr marL="342900" indent="-342900" algn="l">
                        <a:lnSpc>
                          <a:spcPct val="10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Bilgisayar Programcılığı</a:t>
                      </a:r>
                    </a:p>
                  </a:txBody>
                  <a:tcPr/>
                </a:tc>
                <a:extLst>
                  <a:ext uri="{0D108BD9-81ED-4DB2-BD59-A6C34878D82A}">
                    <a16:rowId xmlns:a16="http://schemas.microsoft.com/office/drawing/2014/main" val="2097127937"/>
                  </a:ext>
                </a:extLst>
              </a:tr>
              <a:tr h="370840">
                <a:tc>
                  <a:txBody>
                    <a:bodyPr/>
                    <a:lstStyle/>
                    <a:p>
                      <a:pPr marL="342900" indent="-342900" algn="l">
                        <a:lnSpc>
                          <a:spcPct val="10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Büro Hizmetleri ve Yönetici Asistanlığı</a:t>
                      </a:r>
                    </a:p>
                  </a:txBody>
                  <a:tcPr/>
                </a:tc>
                <a:extLst>
                  <a:ext uri="{0D108BD9-81ED-4DB2-BD59-A6C34878D82A}">
                    <a16:rowId xmlns:a16="http://schemas.microsoft.com/office/drawing/2014/main" val="2632772721"/>
                  </a:ext>
                </a:extLst>
              </a:tr>
              <a:tr h="370840">
                <a:tc>
                  <a:txBody>
                    <a:bodyPr/>
                    <a:lstStyle/>
                    <a:p>
                      <a:pPr marL="342900" indent="-342900" algn="l">
                        <a:lnSpc>
                          <a:spcPct val="10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Elektrik</a:t>
                      </a:r>
                    </a:p>
                  </a:txBody>
                  <a:tcPr/>
                </a:tc>
                <a:extLst>
                  <a:ext uri="{0D108BD9-81ED-4DB2-BD59-A6C34878D82A}">
                    <a16:rowId xmlns:a16="http://schemas.microsoft.com/office/drawing/2014/main" val="4102842391"/>
                  </a:ext>
                </a:extLst>
              </a:tr>
              <a:tr h="370840">
                <a:tc>
                  <a:txBody>
                    <a:bodyPr/>
                    <a:lstStyle/>
                    <a:p>
                      <a:pPr marL="342900" indent="-342900" algn="l">
                        <a:lnSpc>
                          <a:spcPct val="10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Güvenlik ve Koruma</a:t>
                      </a:r>
                    </a:p>
                  </a:txBody>
                  <a:tcPr/>
                </a:tc>
                <a:extLst>
                  <a:ext uri="{0D108BD9-81ED-4DB2-BD59-A6C34878D82A}">
                    <a16:rowId xmlns:a16="http://schemas.microsoft.com/office/drawing/2014/main" val="943291855"/>
                  </a:ext>
                </a:extLst>
              </a:tr>
              <a:tr h="370840">
                <a:tc>
                  <a:txBody>
                    <a:bodyPr/>
                    <a:lstStyle/>
                    <a:p>
                      <a:pPr marL="342900" indent="-342900" algn="l">
                        <a:lnSpc>
                          <a:spcPct val="10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Hava Trafik Kontrol</a:t>
                      </a:r>
                    </a:p>
                  </a:txBody>
                  <a:tcPr/>
                </a:tc>
                <a:extLst>
                  <a:ext uri="{0D108BD9-81ED-4DB2-BD59-A6C34878D82A}">
                    <a16:rowId xmlns:a16="http://schemas.microsoft.com/office/drawing/2014/main" val="3444326449"/>
                  </a:ext>
                </a:extLst>
              </a:tr>
              <a:tr h="370840">
                <a:tc>
                  <a:txBody>
                    <a:bodyPr/>
                    <a:lstStyle/>
                    <a:p>
                      <a:pPr marL="342900" indent="-342900" algn="l">
                        <a:lnSpc>
                          <a:spcPct val="10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Lojistik</a:t>
                      </a:r>
                    </a:p>
                  </a:txBody>
                  <a:tcPr/>
                </a:tc>
                <a:extLst>
                  <a:ext uri="{0D108BD9-81ED-4DB2-BD59-A6C34878D82A}">
                    <a16:rowId xmlns:a16="http://schemas.microsoft.com/office/drawing/2014/main" val="3701105864"/>
                  </a:ext>
                </a:extLst>
              </a:tr>
              <a:tr h="370840">
                <a:tc>
                  <a:txBody>
                    <a:bodyPr/>
                    <a:lstStyle/>
                    <a:p>
                      <a:pPr marL="342900" indent="-342900" algn="l">
                        <a:lnSpc>
                          <a:spcPct val="10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Mekatronik</a:t>
                      </a:r>
                    </a:p>
                  </a:txBody>
                  <a:tcPr/>
                </a:tc>
                <a:extLst>
                  <a:ext uri="{0D108BD9-81ED-4DB2-BD59-A6C34878D82A}">
                    <a16:rowId xmlns:a16="http://schemas.microsoft.com/office/drawing/2014/main" val="566651499"/>
                  </a:ext>
                </a:extLst>
              </a:tr>
            </a:tbl>
          </a:graphicData>
        </a:graphic>
      </p:graphicFrame>
      <p:sp>
        <p:nvSpPr>
          <p:cNvPr id="4" name="Slayt Numarası Yer Tutucusu 3"/>
          <p:cNvSpPr>
            <a:spLocks noGrp="1"/>
          </p:cNvSpPr>
          <p:nvPr>
            <p:ph type="sldNum" sz="quarter" idx="12"/>
          </p:nvPr>
        </p:nvSpPr>
        <p:spPr/>
        <p:txBody>
          <a:bodyPr/>
          <a:lstStyle/>
          <a:p>
            <a:fld id="{F7088E0E-A46C-4B60-BAD9-5A7B04E633F8}" type="slidenum">
              <a:rPr lang="tr-TR" smtClean="0"/>
              <a:t>52</a:t>
            </a:fld>
            <a:endParaRPr lang="tr-TR"/>
          </a:p>
        </p:txBody>
      </p:sp>
    </p:spTree>
    <p:extLst>
      <p:ext uri="{BB962C8B-B14F-4D97-AF65-F5344CB8AC3E}">
        <p14:creationId xmlns:p14="http://schemas.microsoft.com/office/powerpoint/2010/main" val="1661487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5">
            <a:extLst>
              <a:ext uri="{FF2B5EF4-FFF2-40B4-BE49-F238E27FC236}">
                <a16:creationId xmlns:a16="http://schemas.microsoft.com/office/drawing/2014/main" id="{DD50E6DD-E7E4-4D43-933F-FB95C0085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2" name="Metin kutusu 1">
            <a:extLst>
              <a:ext uri="{FF2B5EF4-FFF2-40B4-BE49-F238E27FC236}">
                <a16:creationId xmlns:a16="http://schemas.microsoft.com/office/drawing/2014/main" id="{A012AA08-7BE5-4933-9ADF-23C27C3381B4}"/>
              </a:ext>
            </a:extLst>
          </p:cNvPr>
          <p:cNvSpPr txBox="1"/>
          <p:nvPr/>
        </p:nvSpPr>
        <p:spPr>
          <a:xfrm>
            <a:off x="1904338" y="691385"/>
            <a:ext cx="7044856" cy="584775"/>
          </a:xfrm>
          <a:prstGeom prst="rect">
            <a:avLst/>
          </a:prstGeom>
          <a:noFill/>
        </p:spPr>
        <p:txBody>
          <a:bodyPr wrap="square" rtlCol="0">
            <a:spAutoFit/>
          </a:bodyPr>
          <a:lstStyle/>
          <a:p>
            <a:pPr algn="ctr"/>
            <a:r>
              <a:rPr lang="tr-TR" sz="3200" b="1" dirty="0">
                <a:solidFill>
                  <a:srgbClr val="FF0000"/>
                </a:solidFill>
                <a:latin typeface="Times New Roman" panose="02020603050405020304" pitchFamily="18" charset="0"/>
                <a:cs typeface="Times New Roman" panose="02020603050405020304" pitchFamily="18" charset="0"/>
              </a:rPr>
              <a:t>Bando Asb.MYO Ön Lisans Bölümleri</a:t>
            </a:r>
          </a:p>
        </p:txBody>
      </p:sp>
      <p:graphicFrame>
        <p:nvGraphicFramePr>
          <p:cNvPr id="3" name="Tablo 3">
            <a:extLst>
              <a:ext uri="{FF2B5EF4-FFF2-40B4-BE49-F238E27FC236}">
                <a16:creationId xmlns:a16="http://schemas.microsoft.com/office/drawing/2014/main" id="{D628CA0B-386A-46EA-B4B6-2E9D603965BC}"/>
              </a:ext>
            </a:extLst>
          </p:cNvPr>
          <p:cNvGraphicFramePr>
            <a:graphicFrameLocks noGrp="1"/>
          </p:cNvGraphicFramePr>
          <p:nvPr>
            <p:extLst>
              <p:ext uri="{D42A27DB-BD31-4B8C-83A1-F6EECF244321}">
                <p14:modId xmlns:p14="http://schemas.microsoft.com/office/powerpoint/2010/main" val="2542970333"/>
              </p:ext>
            </p:extLst>
          </p:nvPr>
        </p:nvGraphicFramePr>
        <p:xfrm>
          <a:off x="2075641" y="1883400"/>
          <a:ext cx="6873553" cy="1068198"/>
        </p:xfrm>
        <a:graphic>
          <a:graphicData uri="http://schemas.openxmlformats.org/drawingml/2006/table">
            <a:tbl>
              <a:tblPr firstRow="1" bandRow="1">
                <a:tableStyleId>{2D5ABB26-0587-4C30-8999-92F81FD0307C}</a:tableStyleId>
              </a:tblPr>
              <a:tblGrid>
                <a:gridCol w="6873553">
                  <a:extLst>
                    <a:ext uri="{9D8B030D-6E8A-4147-A177-3AD203B41FA5}">
                      <a16:colId xmlns:a16="http://schemas.microsoft.com/office/drawing/2014/main" val="1561217228"/>
                    </a:ext>
                  </a:extLst>
                </a:gridCol>
              </a:tblGrid>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Üflemeli ve Vurmalı Çalgılar</a:t>
                      </a:r>
                    </a:p>
                  </a:txBody>
                  <a:tcPr/>
                </a:tc>
                <a:extLst>
                  <a:ext uri="{0D108BD9-81ED-4DB2-BD59-A6C34878D82A}">
                    <a16:rowId xmlns:a16="http://schemas.microsoft.com/office/drawing/2014/main" val="3668384362"/>
                  </a:ext>
                </a:extLst>
              </a:tr>
              <a:tr h="370840">
                <a:tc>
                  <a:txBody>
                    <a:bodyPr/>
                    <a:lstStyle/>
                    <a:p>
                      <a:pPr marL="457200" indent="-457200" algn="l">
                        <a:lnSpc>
                          <a:spcPct val="150000"/>
                        </a:lnSpc>
                        <a:buFont typeface="Wingdings" panose="05000000000000000000" pitchFamily="2" charset="2"/>
                        <a:buChar char="v"/>
                      </a:pPr>
                      <a:r>
                        <a:rPr lang="tr-TR" sz="2200" dirty="0">
                          <a:latin typeface="Times New Roman" panose="02020603050405020304" pitchFamily="18" charset="0"/>
                          <a:cs typeface="Times New Roman" panose="02020603050405020304" pitchFamily="18" charset="0"/>
                        </a:rPr>
                        <a:t>Çalgı Bakım Onarım</a:t>
                      </a:r>
                    </a:p>
                  </a:txBody>
                  <a:tcPr/>
                </a:tc>
                <a:extLst>
                  <a:ext uri="{0D108BD9-81ED-4DB2-BD59-A6C34878D82A}">
                    <a16:rowId xmlns:a16="http://schemas.microsoft.com/office/drawing/2014/main" val="3351002148"/>
                  </a:ext>
                </a:extLst>
              </a:tr>
            </a:tbl>
          </a:graphicData>
        </a:graphic>
      </p:graphicFrame>
      <p:sp>
        <p:nvSpPr>
          <p:cNvPr id="4" name="Slayt Numarası Yer Tutucusu 3"/>
          <p:cNvSpPr>
            <a:spLocks noGrp="1"/>
          </p:cNvSpPr>
          <p:nvPr>
            <p:ph type="sldNum" sz="quarter" idx="12"/>
          </p:nvPr>
        </p:nvSpPr>
        <p:spPr/>
        <p:txBody>
          <a:bodyPr/>
          <a:lstStyle/>
          <a:p>
            <a:fld id="{F7088E0E-A46C-4B60-BAD9-5A7B04E633F8}" type="slidenum">
              <a:rPr lang="tr-TR" smtClean="0"/>
              <a:t>53</a:t>
            </a:fld>
            <a:endParaRPr lang="tr-TR"/>
          </a:p>
        </p:txBody>
      </p:sp>
    </p:spTree>
    <p:extLst>
      <p:ext uri="{BB962C8B-B14F-4D97-AF65-F5344CB8AC3E}">
        <p14:creationId xmlns:p14="http://schemas.microsoft.com/office/powerpoint/2010/main" val="3223970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B3350EE2-B33C-C84A-9E44-59606D720E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99392"/>
            <a:ext cx="2599973" cy="2520280"/>
          </a:xfrm>
          <a:prstGeom prst="rect">
            <a:avLst/>
          </a:prstGeom>
        </p:spPr>
      </p:pic>
      <p:sp>
        <p:nvSpPr>
          <p:cNvPr id="8" name="Metin kutusu 1">
            <a:extLst>
              <a:ext uri="{FF2B5EF4-FFF2-40B4-BE49-F238E27FC236}">
                <a16:creationId xmlns:a16="http://schemas.microsoft.com/office/drawing/2014/main" id="{333E786E-0B74-1B46-8053-FB2E45999E15}"/>
              </a:ext>
            </a:extLst>
          </p:cNvPr>
          <p:cNvSpPr txBox="1"/>
          <p:nvPr/>
        </p:nvSpPr>
        <p:spPr>
          <a:xfrm>
            <a:off x="1691680" y="404664"/>
            <a:ext cx="6937654" cy="1059136"/>
          </a:xfrm>
          <a:prstGeom prst="rect">
            <a:avLst/>
          </a:prstGeom>
          <a:noFill/>
          <a:effectLst/>
        </p:spPr>
        <p:txBody>
          <a:bodyPr wrap="square" rtlCol="0">
            <a:spAutoFit/>
          </a:bodyPr>
          <a:lstStyle/>
          <a:p>
            <a:pPr algn="ctr">
              <a:lnSpc>
                <a:spcPts val="3860"/>
              </a:lnSpc>
              <a:defRPr/>
            </a:pPr>
            <a:r>
              <a:rPr lang="tr-TR" sz="2800" b="1" dirty="0">
                <a:latin typeface="Times New Roman" panose="02020603050405020304" pitchFamily="18" charset="0"/>
                <a:cs typeface="Times New Roman" panose="02020603050405020304" pitchFamily="18" charset="0"/>
              </a:rPr>
              <a:t>2022-MSÜ</a:t>
            </a:r>
            <a:br>
              <a:rPr lang="tr-TR" sz="2800" b="1" dirty="0">
                <a:solidFill>
                  <a:srgbClr val="FF0000"/>
                </a:solidFill>
                <a:latin typeface="Times New Roman" panose="02020603050405020304" pitchFamily="18" charset="0"/>
                <a:cs typeface="Times New Roman" panose="02020603050405020304" pitchFamily="18" charset="0"/>
              </a:rPr>
            </a:br>
            <a:r>
              <a:rPr lang="tr-TR" sz="2800" b="1" dirty="0">
                <a:solidFill>
                  <a:srgbClr val="FF0000"/>
                </a:solidFill>
                <a:latin typeface="Times New Roman" panose="02020603050405020304" pitchFamily="18" charset="0"/>
                <a:cs typeface="Times New Roman" panose="02020603050405020304" pitchFamily="18" charset="0"/>
              </a:rPr>
              <a:t>ÖĞRENCİ TEMİN FAALİYETLERİ</a:t>
            </a:r>
          </a:p>
        </p:txBody>
      </p:sp>
      <p:sp>
        <p:nvSpPr>
          <p:cNvPr id="3" name="Alt Başlık 2"/>
          <p:cNvSpPr>
            <a:spLocks noGrp="1"/>
          </p:cNvSpPr>
          <p:nvPr>
            <p:ph type="subTitle" idx="1"/>
          </p:nvPr>
        </p:nvSpPr>
        <p:spPr>
          <a:xfrm>
            <a:off x="70992" y="2261795"/>
            <a:ext cx="9073008" cy="4569933"/>
          </a:xfrm>
          <a:effectLst/>
        </p:spPr>
        <p:txBody>
          <a:bodyPr>
            <a:normAutofit fontScale="77500" lnSpcReduction="20000"/>
          </a:bodyPr>
          <a:lstStyle/>
          <a:p>
            <a:pPr marL="457200" indent="-457200" algn="l">
              <a:lnSpc>
                <a:spcPct val="120000"/>
              </a:lnSpc>
              <a:buFont typeface="Arial" pitchFamily="34" charset="0"/>
              <a:buChar char="•"/>
            </a:pPr>
            <a:r>
              <a:rPr lang="tr-TR" sz="3000" dirty="0">
                <a:solidFill>
                  <a:srgbClr val="FF0000"/>
                </a:solidFill>
                <a:latin typeface="Times New Roman" panose="02020603050405020304" pitchFamily="18" charset="0"/>
                <a:cs typeface="Times New Roman" panose="02020603050405020304" pitchFamily="18" charset="0"/>
              </a:rPr>
              <a:t>2022-MSÜ SINAVINA BAŞVURMAK İÇİN </a:t>
            </a:r>
            <a:r>
              <a:rPr lang="tr-TR" sz="3000" dirty="0">
                <a:solidFill>
                  <a:srgbClr val="FF0000"/>
                </a:solidFill>
                <a:latin typeface="Times New Roman" panose="02020603050405020304" pitchFamily="18" charset="0"/>
                <a:cs typeface="Times New Roman" panose="02020603050405020304" pitchFamily="18" charset="0"/>
                <a:hlinkClick r:id="rId4"/>
              </a:rPr>
              <a:t>https://www.osym.gov.tr</a:t>
            </a:r>
            <a:endParaRPr lang="tr-TR" sz="3000" dirty="0">
              <a:solidFill>
                <a:srgbClr val="FF0000"/>
              </a:solidFill>
              <a:latin typeface="Times New Roman" panose="02020603050405020304" pitchFamily="18" charset="0"/>
              <a:cs typeface="Times New Roman" panose="02020603050405020304" pitchFamily="18" charset="0"/>
            </a:endParaRPr>
          </a:p>
          <a:p>
            <a:pPr marL="457200" indent="-457200" algn="l">
              <a:lnSpc>
                <a:spcPct val="120000"/>
              </a:lnSpc>
              <a:buFont typeface="Arial" pitchFamily="34" charset="0"/>
              <a:buChar char="•"/>
            </a:pPr>
            <a:r>
              <a:rPr lang="tr-TR" sz="3000" dirty="0">
                <a:solidFill>
                  <a:srgbClr val="FF0000"/>
                </a:solidFill>
                <a:latin typeface="Times New Roman" panose="02020603050405020304" pitchFamily="18" charset="0"/>
                <a:cs typeface="Times New Roman" panose="02020603050405020304" pitchFamily="18" charset="0"/>
              </a:rPr>
              <a:t>2022-MSÜ SINAV SONUÇLARINI ÖĞRENMEK İÇİN </a:t>
            </a:r>
            <a:r>
              <a:rPr lang="tr-TR" sz="3000" dirty="0">
                <a:solidFill>
                  <a:schemeClr val="tx1"/>
                </a:solidFill>
                <a:latin typeface="Times New Roman" panose="02020603050405020304" pitchFamily="18" charset="0"/>
                <a:cs typeface="Times New Roman" panose="02020603050405020304" pitchFamily="18" charset="0"/>
                <a:hlinkClick r:id="rId5"/>
              </a:rPr>
              <a:t>https://sonuc.osym.gov.tr</a:t>
            </a:r>
            <a:r>
              <a:rPr lang="tr-TR" sz="3000" dirty="0">
                <a:solidFill>
                  <a:schemeClr val="tx1"/>
                </a:solidFill>
                <a:latin typeface="Times New Roman" panose="02020603050405020304" pitchFamily="18" charset="0"/>
                <a:cs typeface="Times New Roman" panose="02020603050405020304" pitchFamily="18" charset="0"/>
              </a:rPr>
              <a:t> </a:t>
            </a:r>
          </a:p>
          <a:p>
            <a:pPr marL="457200" indent="-457200" algn="l">
              <a:lnSpc>
                <a:spcPct val="120000"/>
              </a:lnSpc>
              <a:buFont typeface="Arial" pitchFamily="34" charset="0"/>
              <a:buChar char="•"/>
            </a:pPr>
            <a:r>
              <a:rPr lang="tr-TR" sz="3000" dirty="0">
                <a:solidFill>
                  <a:srgbClr val="FF0000"/>
                </a:solidFill>
                <a:latin typeface="Times New Roman" panose="02020603050405020304" pitchFamily="18" charset="0"/>
                <a:cs typeface="Times New Roman" panose="02020603050405020304" pitchFamily="18" charset="0"/>
              </a:rPr>
              <a:t>2022-MSÜ TERCİH İŞLEMLERİ  </a:t>
            </a:r>
            <a:r>
              <a:rPr lang="tr-TR" sz="3000" dirty="0">
                <a:solidFill>
                  <a:schemeClr val="tx1"/>
                </a:solidFill>
                <a:latin typeface="Times New Roman" panose="02020603050405020304" pitchFamily="18" charset="0"/>
                <a:cs typeface="Times New Roman" panose="02020603050405020304" pitchFamily="18" charset="0"/>
                <a:hlinkClick r:id="rId6"/>
              </a:rPr>
              <a:t>https://personeltemin.msb.gov.tr</a:t>
            </a:r>
            <a:r>
              <a:rPr lang="tr-TR" sz="3000" dirty="0">
                <a:solidFill>
                  <a:schemeClr val="tx1"/>
                </a:solidFill>
                <a:latin typeface="Times New Roman" panose="02020603050405020304" pitchFamily="18" charset="0"/>
                <a:cs typeface="Times New Roman" panose="02020603050405020304" pitchFamily="18" charset="0"/>
              </a:rPr>
              <a:t> </a:t>
            </a:r>
          </a:p>
          <a:p>
            <a:pPr marL="457200" lvl="0" indent="-457200" algn="l">
              <a:lnSpc>
                <a:spcPct val="120000"/>
              </a:lnSpc>
              <a:buFont typeface="Arial" pitchFamily="34" charset="0"/>
              <a:buChar char="•"/>
            </a:pPr>
            <a:r>
              <a:rPr lang="tr-TR" sz="3000" dirty="0">
                <a:solidFill>
                  <a:srgbClr val="FF0000"/>
                </a:solidFill>
                <a:latin typeface="Times New Roman" panose="02020603050405020304" pitchFamily="18" charset="0"/>
                <a:cs typeface="Times New Roman" panose="02020603050405020304" pitchFamily="18" charset="0"/>
              </a:rPr>
              <a:t>2022-MSÜ 2’NCİ SEÇİM AŞAMALARI SONUÇLARI İÇİN </a:t>
            </a:r>
            <a:r>
              <a:rPr lang="tr-TR" sz="3000" dirty="0">
                <a:solidFill>
                  <a:prstClr val="black"/>
                </a:solidFill>
                <a:latin typeface="Times New Roman" panose="02020603050405020304" pitchFamily="18" charset="0"/>
                <a:cs typeface="Times New Roman" panose="02020603050405020304" pitchFamily="18" charset="0"/>
                <a:hlinkClick r:id="rId6"/>
              </a:rPr>
              <a:t>https://personeltemin.msb.gov.tr</a:t>
            </a:r>
            <a:r>
              <a:rPr lang="tr-TR" sz="3000" dirty="0">
                <a:solidFill>
                  <a:prstClr val="black"/>
                </a:solidFill>
                <a:latin typeface="Times New Roman" panose="02020603050405020304" pitchFamily="18" charset="0"/>
                <a:cs typeface="Times New Roman" panose="02020603050405020304" pitchFamily="18" charset="0"/>
              </a:rPr>
              <a:t> </a:t>
            </a:r>
          </a:p>
          <a:p>
            <a:pPr marL="457200" lvl="0" indent="-457200" algn="l">
              <a:lnSpc>
                <a:spcPct val="120000"/>
              </a:lnSpc>
              <a:buFont typeface="Arial" pitchFamily="34" charset="0"/>
              <a:buChar char="•"/>
            </a:pPr>
            <a:r>
              <a:rPr lang="tr-TR" sz="3000" dirty="0">
                <a:solidFill>
                  <a:srgbClr val="FF0000"/>
                </a:solidFill>
                <a:latin typeface="Times New Roman" panose="02020603050405020304" pitchFamily="18" charset="0"/>
                <a:cs typeface="Times New Roman" panose="02020603050405020304" pitchFamily="18" charset="0"/>
              </a:rPr>
              <a:t>ADAY YERLEŞTİRME İŞLEMLERİ GÜNCEL SONUÇLARI İÇİN </a:t>
            </a:r>
            <a:r>
              <a:rPr lang="tr-TR" sz="3000" dirty="0">
                <a:solidFill>
                  <a:prstClr val="black"/>
                </a:solidFill>
                <a:latin typeface="Times New Roman" panose="02020603050405020304" pitchFamily="18" charset="0"/>
                <a:cs typeface="Times New Roman" panose="02020603050405020304" pitchFamily="18" charset="0"/>
                <a:hlinkClick r:id="rId7"/>
              </a:rPr>
              <a:t>www.msu.edu.tr</a:t>
            </a:r>
            <a:r>
              <a:rPr lang="tr-TR" sz="3000" dirty="0">
                <a:solidFill>
                  <a:prstClr val="black"/>
                </a:solidFill>
                <a:latin typeface="Times New Roman" panose="02020603050405020304" pitchFamily="18" charset="0"/>
                <a:cs typeface="Times New Roman" panose="02020603050405020304" pitchFamily="18" charset="0"/>
              </a:rPr>
              <a:t> </a:t>
            </a:r>
            <a:r>
              <a:rPr lang="tr-TR" sz="3000" dirty="0">
                <a:solidFill>
                  <a:srgbClr val="FF0000"/>
                </a:solidFill>
                <a:latin typeface="Times New Roman" panose="02020603050405020304" pitchFamily="18" charset="0"/>
                <a:cs typeface="Times New Roman" panose="02020603050405020304" pitchFamily="18" charset="0"/>
              </a:rPr>
              <a:t>ADRESLERİNİ ZİYARET EDEBİLİRSİNİZ</a:t>
            </a:r>
            <a:r>
              <a:rPr lang="tr-TR" sz="3000" dirty="0">
                <a:solidFill>
                  <a:schemeClr val="bg1"/>
                </a:solidFill>
                <a:latin typeface="Times New Roman" panose="02020603050405020304" pitchFamily="18" charset="0"/>
                <a:cs typeface="Times New Roman" panose="02020603050405020304" pitchFamily="18" charset="0"/>
              </a:rPr>
              <a:t>.</a:t>
            </a:r>
          </a:p>
          <a:p>
            <a:pPr algn="just"/>
            <a:endParaRPr lang="tr-TR" b="1" dirty="0">
              <a:solidFill>
                <a:schemeClr val="tx1"/>
              </a:solidFill>
              <a:latin typeface="Times New Roman" panose="02020603050405020304" pitchFamily="18" charset="0"/>
              <a:cs typeface="Times New Roman" panose="02020603050405020304" pitchFamily="18" charset="0"/>
            </a:endParaRPr>
          </a:p>
          <a:p>
            <a:pPr algn="just"/>
            <a:endParaRPr lang="tr-TR" b="1" dirty="0">
              <a:solidFill>
                <a:schemeClr val="tx1"/>
              </a:solidFill>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F7088E0E-A46C-4B60-BAD9-5A7B04E633F8}" type="slidenum">
              <a:rPr lang="tr-TR" smtClean="0"/>
              <a:t>54</a:t>
            </a:fld>
            <a:endParaRPr lang="tr-TR"/>
          </a:p>
        </p:txBody>
      </p:sp>
    </p:spTree>
    <p:extLst>
      <p:ext uri="{BB962C8B-B14F-4D97-AF65-F5344CB8AC3E}">
        <p14:creationId xmlns:p14="http://schemas.microsoft.com/office/powerpoint/2010/main" val="1771116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aşlık 1">
            <a:extLst>
              <a:ext uri="{FF2B5EF4-FFF2-40B4-BE49-F238E27FC236}">
                <a16:creationId xmlns:a16="http://schemas.microsoft.com/office/drawing/2014/main" id="{585BD6D8-4DE0-6241-ADB9-710024410C20}"/>
              </a:ext>
            </a:extLst>
          </p:cNvPr>
          <p:cNvSpPr txBox="1">
            <a:spLocks/>
          </p:cNvSpPr>
          <p:nvPr/>
        </p:nvSpPr>
        <p:spPr>
          <a:xfrm>
            <a:off x="432656" y="5215497"/>
            <a:ext cx="8278688" cy="576065"/>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a:latin typeface="Futura" panose="020B0602020204020303" pitchFamily="34" charset="-79"/>
                <a:cs typeface="Futura" panose="020B0602020204020303" pitchFamily="34" charset="-79"/>
              </a:rPr>
              <a:t>@</a:t>
            </a:r>
            <a:r>
              <a:rPr lang="tr-TR" sz="3200" b="1" dirty="0" err="1">
                <a:latin typeface="Times New Roman" panose="02020603050405020304" pitchFamily="18" charset="0"/>
                <a:cs typeface="Times New Roman" panose="02020603050405020304" pitchFamily="18" charset="0"/>
              </a:rPr>
              <a:t>msuedutr</a:t>
            </a:r>
            <a:endParaRPr lang="tr-TR" sz="3200" b="1" dirty="0">
              <a:latin typeface="Times New Roman" panose="02020603050405020304" pitchFamily="18" charset="0"/>
              <a:cs typeface="Times New Roman" panose="02020603050405020304" pitchFamily="18" charset="0"/>
            </a:endParaRPr>
          </a:p>
        </p:txBody>
      </p:sp>
      <p:pic>
        <p:nvPicPr>
          <p:cNvPr id="13" name="Resim 12">
            <a:extLst>
              <a:ext uri="{FF2B5EF4-FFF2-40B4-BE49-F238E27FC236}">
                <a16:creationId xmlns:a16="http://schemas.microsoft.com/office/drawing/2014/main" id="{DC91CB0B-D13E-B441-B8E3-CDB524EA88F4}"/>
              </a:ext>
            </a:extLst>
          </p:cNvPr>
          <p:cNvPicPr>
            <a:picLocks noChangeAspect="1"/>
          </p:cNvPicPr>
          <p:nvPr/>
        </p:nvPicPr>
        <p:blipFill rotWithShape="1">
          <a:blip r:embed="rId3">
            <a:extLst>
              <a:ext uri="{28A0092B-C50C-407E-A947-70E740481C1C}">
                <a14:useLocalDpi xmlns:a14="http://schemas.microsoft.com/office/drawing/2010/main" val="0"/>
              </a:ext>
            </a:extLst>
          </a:blip>
          <a:srcRect t="34650" b="53179"/>
          <a:stretch/>
        </p:blipFill>
        <p:spPr>
          <a:xfrm rot="16200000">
            <a:off x="5728082" y="4971929"/>
            <a:ext cx="514350" cy="834722"/>
          </a:xfrm>
          <a:prstGeom prst="rect">
            <a:avLst/>
          </a:prstGeom>
        </p:spPr>
      </p:pic>
      <p:pic>
        <p:nvPicPr>
          <p:cNvPr id="14" name="Resim 13">
            <a:extLst>
              <a:ext uri="{FF2B5EF4-FFF2-40B4-BE49-F238E27FC236}">
                <a16:creationId xmlns:a16="http://schemas.microsoft.com/office/drawing/2014/main" id="{A684197C-F433-AE45-A162-FAE7EA8FAF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2943" y="2139623"/>
            <a:ext cx="1910568" cy="1916832"/>
          </a:xfrm>
          <a:prstGeom prst="rect">
            <a:avLst/>
          </a:prstGeom>
        </p:spPr>
      </p:pic>
      <p:sp>
        <p:nvSpPr>
          <p:cNvPr id="15" name="Başlık 1">
            <a:extLst>
              <a:ext uri="{FF2B5EF4-FFF2-40B4-BE49-F238E27FC236}">
                <a16:creationId xmlns:a16="http://schemas.microsoft.com/office/drawing/2014/main" id="{C8B7393C-4C38-1E4D-8C66-F9124830AB59}"/>
              </a:ext>
            </a:extLst>
          </p:cNvPr>
          <p:cNvSpPr txBox="1">
            <a:spLocks/>
          </p:cNvSpPr>
          <p:nvPr/>
        </p:nvSpPr>
        <p:spPr>
          <a:xfrm>
            <a:off x="1159970" y="4139838"/>
            <a:ext cx="2676513" cy="576065"/>
          </a:xfrm>
          <a:prstGeom prst="rect">
            <a:avLst/>
          </a:prstGeom>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800" b="1" dirty="0" err="1">
                <a:solidFill>
                  <a:srgbClr val="FF0000"/>
                </a:solidFill>
                <a:latin typeface="Times New Roman" panose="02020603050405020304" pitchFamily="18" charset="0"/>
                <a:cs typeface="Times New Roman" panose="02020603050405020304" pitchFamily="18" charset="0"/>
              </a:rPr>
              <a:t>Instagram</a:t>
            </a:r>
            <a:endParaRPr lang="tr-TR" sz="2800" b="1" dirty="0">
              <a:solidFill>
                <a:srgbClr val="FF0000"/>
              </a:solidFill>
              <a:latin typeface="Times New Roman" panose="02020603050405020304" pitchFamily="18" charset="0"/>
              <a:cs typeface="Times New Roman" panose="02020603050405020304" pitchFamily="18" charset="0"/>
            </a:endParaRPr>
          </a:p>
        </p:txBody>
      </p:sp>
      <p:sp>
        <p:nvSpPr>
          <p:cNvPr id="16" name="Başlık 1">
            <a:extLst>
              <a:ext uri="{FF2B5EF4-FFF2-40B4-BE49-F238E27FC236}">
                <a16:creationId xmlns:a16="http://schemas.microsoft.com/office/drawing/2014/main" id="{4702C20C-87F3-2640-A1AC-CB81B926597C}"/>
              </a:ext>
            </a:extLst>
          </p:cNvPr>
          <p:cNvSpPr txBox="1">
            <a:spLocks/>
          </p:cNvSpPr>
          <p:nvPr/>
        </p:nvSpPr>
        <p:spPr>
          <a:xfrm>
            <a:off x="5064361" y="4139838"/>
            <a:ext cx="2676513" cy="576065"/>
          </a:xfrm>
          <a:prstGeom prst="rect">
            <a:avLst/>
          </a:prstGeom>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800" b="1" dirty="0" err="1">
                <a:solidFill>
                  <a:srgbClr val="00B0F0"/>
                </a:solidFill>
                <a:latin typeface="Times New Roman" panose="02020603050405020304" pitchFamily="18" charset="0"/>
                <a:cs typeface="Times New Roman" panose="02020603050405020304" pitchFamily="18" charset="0"/>
              </a:rPr>
              <a:t>Twitter</a:t>
            </a:r>
            <a:endParaRPr lang="tr-TR" sz="2800" b="1" dirty="0">
              <a:solidFill>
                <a:srgbClr val="00B0F0"/>
              </a:solidFill>
              <a:latin typeface="Times New Roman" panose="02020603050405020304" pitchFamily="18" charset="0"/>
              <a:cs typeface="Times New Roman" panose="02020603050405020304" pitchFamily="18" charset="0"/>
            </a:endParaRPr>
          </a:p>
        </p:txBody>
      </p:sp>
      <p:pic>
        <p:nvPicPr>
          <p:cNvPr id="17" name="Resim 16">
            <a:extLst>
              <a:ext uri="{FF2B5EF4-FFF2-40B4-BE49-F238E27FC236}">
                <a16:creationId xmlns:a16="http://schemas.microsoft.com/office/drawing/2014/main" id="{E508ED05-5185-5B46-BD38-D9991C61A078}"/>
              </a:ext>
            </a:extLst>
          </p:cNvPr>
          <p:cNvPicPr>
            <a:picLocks noChangeAspect="1"/>
          </p:cNvPicPr>
          <p:nvPr/>
        </p:nvPicPr>
        <p:blipFill rotWithShape="1">
          <a:blip r:embed="rId5">
            <a:extLst>
              <a:ext uri="{28A0092B-C50C-407E-A947-70E740481C1C}">
                <a14:useLocalDpi xmlns:a14="http://schemas.microsoft.com/office/drawing/2010/main" val="0"/>
              </a:ext>
            </a:extLst>
          </a:blip>
          <a:srcRect l="-570" t="-506" r="129" b="64"/>
          <a:stretch/>
        </p:blipFill>
        <p:spPr>
          <a:xfrm>
            <a:off x="5436097" y="2132857"/>
            <a:ext cx="1910568" cy="1916832"/>
          </a:xfrm>
          <a:prstGeom prst="rect">
            <a:avLst/>
          </a:prstGeom>
        </p:spPr>
      </p:pic>
      <p:pic>
        <p:nvPicPr>
          <p:cNvPr id="18" name="Resim 17">
            <a:extLst>
              <a:ext uri="{FF2B5EF4-FFF2-40B4-BE49-F238E27FC236}">
                <a16:creationId xmlns:a16="http://schemas.microsoft.com/office/drawing/2014/main" id="{D798ACA4-41C3-AD45-801B-265931C95F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0019" y="2762684"/>
            <a:ext cx="469773" cy="621432"/>
          </a:xfrm>
          <a:prstGeom prst="rect">
            <a:avLst/>
          </a:prstGeom>
        </p:spPr>
      </p:pic>
      <p:pic>
        <p:nvPicPr>
          <p:cNvPr id="19" name="Resim 18">
            <a:extLst>
              <a:ext uri="{FF2B5EF4-FFF2-40B4-BE49-F238E27FC236}">
                <a16:creationId xmlns:a16="http://schemas.microsoft.com/office/drawing/2014/main" id="{196B5BBB-47DF-BF45-A79F-75596F2F99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05965" y="2762684"/>
            <a:ext cx="469773" cy="621432"/>
          </a:xfrm>
          <a:prstGeom prst="rect">
            <a:avLst/>
          </a:prstGeom>
        </p:spPr>
      </p:pic>
      <p:sp>
        <p:nvSpPr>
          <p:cNvPr id="2" name="Slayt Numarası Yer Tutucusu 1"/>
          <p:cNvSpPr>
            <a:spLocks noGrp="1"/>
          </p:cNvSpPr>
          <p:nvPr>
            <p:ph type="sldNum" sz="quarter" idx="12"/>
          </p:nvPr>
        </p:nvSpPr>
        <p:spPr/>
        <p:txBody>
          <a:bodyPr/>
          <a:lstStyle/>
          <a:p>
            <a:fld id="{F7088E0E-A46C-4B60-BAD9-5A7B04E633F8}" type="slidenum">
              <a:rPr lang="tr-TR" smtClean="0"/>
              <a:t>55</a:t>
            </a:fld>
            <a:endParaRPr lang="tr-TR"/>
          </a:p>
        </p:txBody>
      </p:sp>
      <p:sp>
        <p:nvSpPr>
          <p:cNvPr id="20" name="Başlık 1">
            <a:extLst>
              <a:ext uri="{FF2B5EF4-FFF2-40B4-BE49-F238E27FC236}">
                <a16:creationId xmlns:a16="http://schemas.microsoft.com/office/drawing/2014/main" id="{2A6E61A8-C015-7040-A310-46AD1167F5EB}"/>
              </a:ext>
            </a:extLst>
          </p:cNvPr>
          <p:cNvSpPr txBox="1">
            <a:spLocks/>
          </p:cNvSpPr>
          <p:nvPr/>
        </p:nvSpPr>
        <p:spPr>
          <a:xfrm>
            <a:off x="354035" y="1066438"/>
            <a:ext cx="8278688" cy="576065"/>
          </a:xfrm>
          <a:prstGeom prst="rect">
            <a:avLst/>
          </a:prstGeom>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600" b="1" dirty="0">
                <a:latin typeface="Times New Roman" panose="02020603050405020304" pitchFamily="18" charset="0"/>
                <a:cs typeface="Times New Roman" panose="02020603050405020304" pitchFamily="18" charset="0"/>
              </a:rPr>
              <a:t>Güncel Duyurular Hakkında Bilgi Sahibi Olmak İçin </a:t>
            </a:r>
            <a:r>
              <a:rPr lang="tr-TR" sz="3000" b="1" dirty="0">
                <a:latin typeface="Times New Roman" panose="02020603050405020304" pitchFamily="18" charset="0"/>
                <a:cs typeface="Times New Roman" panose="02020603050405020304" pitchFamily="18" charset="0"/>
              </a:rPr>
              <a:t>Sosyal Medyada Bizi Takip Edin</a:t>
            </a:r>
          </a:p>
        </p:txBody>
      </p:sp>
    </p:spTree>
    <p:extLst>
      <p:ext uri="{BB962C8B-B14F-4D97-AF65-F5344CB8AC3E}">
        <p14:creationId xmlns:p14="http://schemas.microsoft.com/office/powerpoint/2010/main" val="4031844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2A6E61A8-C015-7040-A310-46AD1167F5EB}"/>
              </a:ext>
            </a:extLst>
          </p:cNvPr>
          <p:cNvSpPr txBox="1">
            <a:spLocks/>
          </p:cNvSpPr>
          <p:nvPr/>
        </p:nvSpPr>
        <p:spPr>
          <a:xfrm>
            <a:off x="354035" y="1066438"/>
            <a:ext cx="8278688" cy="576065"/>
          </a:xfrm>
          <a:prstGeom prst="rect">
            <a:avLst/>
          </a:prstGeom>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600" b="1" dirty="0">
                <a:latin typeface="Times New Roman" panose="02020603050405020304" pitchFamily="18" charset="0"/>
                <a:cs typeface="Times New Roman" panose="02020603050405020304" pitchFamily="18" charset="0"/>
              </a:rPr>
              <a:t>Güncel Duyurular Hakkında Bilgi Sahibi Olmak İçin </a:t>
            </a:r>
            <a:r>
              <a:rPr lang="tr-TR" sz="3000" b="1" dirty="0">
                <a:latin typeface="Times New Roman" panose="02020603050405020304" pitchFamily="18" charset="0"/>
                <a:cs typeface="Times New Roman" panose="02020603050405020304" pitchFamily="18" charset="0"/>
              </a:rPr>
              <a:t>Sosyal Medyada Bizi Takip Edin</a:t>
            </a:r>
          </a:p>
        </p:txBody>
      </p:sp>
      <p:sp>
        <p:nvSpPr>
          <p:cNvPr id="5" name="Başlık 1">
            <a:extLst>
              <a:ext uri="{FF2B5EF4-FFF2-40B4-BE49-F238E27FC236}">
                <a16:creationId xmlns:a16="http://schemas.microsoft.com/office/drawing/2014/main" id="{25680A79-C404-6346-B273-8AB619A48518}"/>
              </a:ext>
            </a:extLst>
          </p:cNvPr>
          <p:cNvSpPr txBox="1">
            <a:spLocks/>
          </p:cNvSpPr>
          <p:nvPr/>
        </p:nvSpPr>
        <p:spPr>
          <a:xfrm>
            <a:off x="354035" y="5248094"/>
            <a:ext cx="8278688" cy="576065"/>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a:latin typeface="Futura" panose="020B0602020204020303" pitchFamily="34" charset="-79"/>
                <a:cs typeface="Futura" panose="020B0602020204020303" pitchFamily="34" charset="-79"/>
              </a:rPr>
              <a:t>@</a:t>
            </a:r>
            <a:r>
              <a:rPr lang="tr-TR" sz="3200" b="1" dirty="0" err="1">
                <a:latin typeface="Times New Roman" panose="02020603050405020304" pitchFamily="18" charset="0"/>
                <a:cs typeface="Times New Roman" panose="02020603050405020304" pitchFamily="18" charset="0"/>
              </a:rPr>
              <a:t>msuedutr</a:t>
            </a:r>
            <a:endParaRPr lang="tr-TR" sz="3200" b="1" dirty="0">
              <a:latin typeface="Times New Roman" panose="02020603050405020304" pitchFamily="18" charset="0"/>
              <a:cs typeface="Times New Roman" panose="02020603050405020304" pitchFamily="18" charset="0"/>
            </a:endParaRPr>
          </a:p>
        </p:txBody>
      </p:sp>
      <p:pic>
        <p:nvPicPr>
          <p:cNvPr id="6" name="Resim 5">
            <a:extLst>
              <a:ext uri="{FF2B5EF4-FFF2-40B4-BE49-F238E27FC236}">
                <a16:creationId xmlns:a16="http://schemas.microsoft.com/office/drawing/2014/main" id="{67AB4C10-B0F0-B64F-9300-D28C5754DEB9}"/>
              </a:ext>
            </a:extLst>
          </p:cNvPr>
          <p:cNvPicPr>
            <a:picLocks noChangeAspect="1"/>
          </p:cNvPicPr>
          <p:nvPr/>
        </p:nvPicPr>
        <p:blipFill rotWithShape="1">
          <a:blip r:embed="rId3">
            <a:extLst>
              <a:ext uri="{28A0092B-C50C-407E-A947-70E740481C1C}">
                <a14:useLocalDpi xmlns:a14="http://schemas.microsoft.com/office/drawing/2010/main" val="0"/>
              </a:ext>
            </a:extLst>
          </a:blip>
          <a:srcRect t="34650" b="53179"/>
          <a:stretch/>
        </p:blipFill>
        <p:spPr>
          <a:xfrm rot="16200000">
            <a:off x="5469002" y="4926209"/>
            <a:ext cx="514350" cy="834722"/>
          </a:xfrm>
          <a:prstGeom prst="rect">
            <a:avLst/>
          </a:prstGeom>
        </p:spPr>
      </p:pic>
      <p:sp>
        <p:nvSpPr>
          <p:cNvPr id="7" name="Başlık 1">
            <a:extLst>
              <a:ext uri="{FF2B5EF4-FFF2-40B4-BE49-F238E27FC236}">
                <a16:creationId xmlns:a16="http://schemas.microsoft.com/office/drawing/2014/main" id="{869254E9-88F2-6743-B4A6-58170C71E0C9}"/>
              </a:ext>
            </a:extLst>
          </p:cNvPr>
          <p:cNvSpPr txBox="1">
            <a:spLocks/>
          </p:cNvSpPr>
          <p:nvPr/>
        </p:nvSpPr>
        <p:spPr>
          <a:xfrm>
            <a:off x="1159970" y="4139838"/>
            <a:ext cx="2676513" cy="576065"/>
          </a:xfrm>
          <a:prstGeom prst="rect">
            <a:avLst/>
          </a:prstGeom>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800" b="1" dirty="0">
                <a:solidFill>
                  <a:srgbClr val="FF0000"/>
                </a:solidFill>
                <a:latin typeface="Times New Roman" panose="02020603050405020304" pitchFamily="18" charset="0"/>
                <a:cs typeface="Times New Roman" panose="02020603050405020304" pitchFamily="18" charset="0"/>
              </a:rPr>
              <a:t>Youtube</a:t>
            </a:r>
          </a:p>
        </p:txBody>
      </p:sp>
      <p:sp>
        <p:nvSpPr>
          <p:cNvPr id="8" name="Başlık 1">
            <a:extLst>
              <a:ext uri="{FF2B5EF4-FFF2-40B4-BE49-F238E27FC236}">
                <a16:creationId xmlns:a16="http://schemas.microsoft.com/office/drawing/2014/main" id="{A80AA612-616F-324A-97BF-4549DC557CD6}"/>
              </a:ext>
            </a:extLst>
          </p:cNvPr>
          <p:cNvSpPr txBox="1">
            <a:spLocks/>
          </p:cNvSpPr>
          <p:nvPr/>
        </p:nvSpPr>
        <p:spPr>
          <a:xfrm>
            <a:off x="5064361" y="4139838"/>
            <a:ext cx="2676513" cy="576065"/>
          </a:xfrm>
          <a:prstGeom prst="rect">
            <a:avLst/>
          </a:prstGeom>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800" b="1" dirty="0">
                <a:solidFill>
                  <a:srgbClr val="0070C0"/>
                </a:solidFill>
                <a:latin typeface="Times New Roman" panose="02020603050405020304" pitchFamily="18" charset="0"/>
                <a:cs typeface="Times New Roman" panose="02020603050405020304" pitchFamily="18" charset="0"/>
              </a:rPr>
              <a:t>Facebook</a:t>
            </a:r>
          </a:p>
        </p:txBody>
      </p:sp>
      <p:pic>
        <p:nvPicPr>
          <p:cNvPr id="9" name="Resim 8">
            <a:extLst>
              <a:ext uri="{FF2B5EF4-FFF2-40B4-BE49-F238E27FC236}">
                <a16:creationId xmlns:a16="http://schemas.microsoft.com/office/drawing/2014/main" id="{761FA16E-B86D-384E-A3C2-DAEB8EBC93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2942" y="2139622"/>
            <a:ext cx="1876929" cy="1904087"/>
          </a:xfrm>
          <a:prstGeom prst="rect">
            <a:avLst/>
          </a:prstGeom>
        </p:spPr>
      </p:pic>
      <p:pic>
        <p:nvPicPr>
          <p:cNvPr id="10" name="Resim 9">
            <a:extLst>
              <a:ext uri="{FF2B5EF4-FFF2-40B4-BE49-F238E27FC236}">
                <a16:creationId xmlns:a16="http://schemas.microsoft.com/office/drawing/2014/main" id="{C627D706-6611-5243-B22D-C02EB1A5B8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6096" y="2132857"/>
            <a:ext cx="1910567" cy="1926176"/>
          </a:xfrm>
          <a:prstGeom prst="rect">
            <a:avLst/>
          </a:prstGeom>
        </p:spPr>
      </p:pic>
      <p:pic>
        <p:nvPicPr>
          <p:cNvPr id="11" name="Resim 10">
            <a:extLst>
              <a:ext uri="{FF2B5EF4-FFF2-40B4-BE49-F238E27FC236}">
                <a16:creationId xmlns:a16="http://schemas.microsoft.com/office/drawing/2014/main" id="{33AE76BF-4DA3-4249-8EEA-41E567DCC3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0019" y="2762684"/>
            <a:ext cx="469773" cy="621432"/>
          </a:xfrm>
          <a:prstGeom prst="rect">
            <a:avLst/>
          </a:prstGeom>
        </p:spPr>
      </p:pic>
      <p:pic>
        <p:nvPicPr>
          <p:cNvPr id="12" name="Resim 11">
            <a:extLst>
              <a:ext uri="{FF2B5EF4-FFF2-40B4-BE49-F238E27FC236}">
                <a16:creationId xmlns:a16="http://schemas.microsoft.com/office/drawing/2014/main" id="{CF7B7558-2D31-374D-9608-0824CA82EF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05965" y="2762684"/>
            <a:ext cx="469773" cy="621432"/>
          </a:xfrm>
          <a:prstGeom prst="rect">
            <a:avLst/>
          </a:prstGeom>
        </p:spPr>
      </p:pic>
      <p:sp>
        <p:nvSpPr>
          <p:cNvPr id="2" name="Slayt Numarası Yer Tutucusu 1"/>
          <p:cNvSpPr>
            <a:spLocks noGrp="1"/>
          </p:cNvSpPr>
          <p:nvPr>
            <p:ph type="sldNum" sz="quarter" idx="12"/>
          </p:nvPr>
        </p:nvSpPr>
        <p:spPr/>
        <p:txBody>
          <a:bodyPr/>
          <a:lstStyle/>
          <a:p>
            <a:fld id="{F7088E0E-A46C-4B60-BAD9-5A7B04E633F8}" type="slidenum">
              <a:rPr lang="tr-TR" smtClean="0"/>
              <a:t>56</a:t>
            </a:fld>
            <a:endParaRPr lang="tr-TR"/>
          </a:p>
        </p:txBody>
      </p:sp>
    </p:spTree>
    <p:extLst>
      <p:ext uri="{BB962C8B-B14F-4D97-AF65-F5344CB8AC3E}">
        <p14:creationId xmlns:p14="http://schemas.microsoft.com/office/powerpoint/2010/main" val="1884593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2">
            <a:extLst>
              <a:ext uri="{FF2B5EF4-FFF2-40B4-BE49-F238E27FC236}">
                <a16:creationId xmlns:a16="http://schemas.microsoft.com/office/drawing/2014/main" id="{650E22BF-3A1C-4E17-ACFE-CFC214ABE76A}"/>
              </a:ext>
            </a:extLst>
          </p:cNvPr>
          <p:cNvSpPr txBox="1">
            <a:spLocks/>
          </p:cNvSpPr>
          <p:nvPr/>
        </p:nvSpPr>
        <p:spPr>
          <a:xfrm>
            <a:off x="899592" y="2348880"/>
            <a:ext cx="7488832" cy="4085791"/>
          </a:xfrm>
          <a:prstGeom prst="rect">
            <a:avLst/>
          </a:prstGeom>
          <a:effectLst/>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300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Söz konusu sınavın bu yıl</a:t>
            </a:r>
            <a:br>
              <a:rPr kumimoji="0" lang="tr-TR" sz="300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tr-TR" sz="30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27 Mart 2022 </a:t>
            </a:r>
            <a:r>
              <a:rPr kumimoji="0" lang="tr-TR" sz="300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tarihinde uygulanması planlanmaktadır. Sınavın başvuru tarihleri ilerleyen süreçte ÖSYM tarafından duyurulacak olup, Ocak-Şubat ayları içerisinde olması planlanmaktadır.</a:t>
            </a:r>
          </a:p>
        </p:txBody>
      </p:sp>
      <p:pic>
        <p:nvPicPr>
          <p:cNvPr id="7" name="Resim 5">
            <a:extLst>
              <a:ext uri="{FF2B5EF4-FFF2-40B4-BE49-F238E27FC236}">
                <a16:creationId xmlns:a16="http://schemas.microsoft.com/office/drawing/2014/main" id="{F6EE417F-455D-1F4B-B8C7-F28C53B37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2" y="-171401"/>
            <a:ext cx="2599973" cy="2520280"/>
          </a:xfrm>
          <a:prstGeom prst="rect">
            <a:avLst/>
          </a:prstGeom>
        </p:spPr>
      </p:pic>
      <p:sp>
        <p:nvSpPr>
          <p:cNvPr id="8" name="Metin kutusu 1">
            <a:extLst>
              <a:ext uri="{FF2B5EF4-FFF2-40B4-BE49-F238E27FC236}">
                <a16:creationId xmlns:a16="http://schemas.microsoft.com/office/drawing/2014/main" id="{738620D5-6AE1-BB40-9ADC-6C3980D674B4}"/>
              </a:ext>
            </a:extLst>
          </p:cNvPr>
          <p:cNvSpPr txBox="1"/>
          <p:nvPr/>
        </p:nvSpPr>
        <p:spPr>
          <a:xfrm>
            <a:off x="1835696" y="434502"/>
            <a:ext cx="6937654" cy="1491242"/>
          </a:xfrm>
          <a:prstGeom prst="rect">
            <a:avLst/>
          </a:prstGeom>
          <a:noFill/>
          <a:ln>
            <a:noFill/>
          </a:ln>
          <a:effectLst/>
        </p:spPr>
        <p:txBody>
          <a:bodyPr wrap="square" rtlCol="0">
            <a:spAutoFit/>
          </a:bodyPr>
          <a:lstStyle/>
          <a:p>
            <a:pPr algn="ctr">
              <a:lnSpc>
                <a:spcPts val="3660"/>
              </a:lnSpc>
              <a:defRPr/>
            </a:pPr>
            <a: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1’İNCİ SEÇİM AŞAMASI</a:t>
            </a:r>
            <a:b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br>
            <a:r>
              <a:rPr kumimoji="0" lang="tr-TR" sz="28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2022-MSÜ</a:t>
            </a:r>
            <a: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ASKERİ ÖĞRENCİ</a:t>
            </a:r>
          </a:p>
          <a:p>
            <a:pPr algn="ctr">
              <a:lnSpc>
                <a:spcPts val="3660"/>
              </a:lnSpc>
              <a:defRPr/>
            </a:pPr>
            <a: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ADAY BELİRLEME SINAVI</a:t>
            </a:r>
            <a:endParaRPr kumimoji="0" lang="tr-TR"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F7088E0E-A46C-4B60-BAD9-5A7B04E633F8}" type="slidenum">
              <a:rPr lang="tr-TR" smtClean="0"/>
              <a:t>6</a:t>
            </a:fld>
            <a:endParaRPr lang="tr-TR"/>
          </a:p>
        </p:txBody>
      </p:sp>
    </p:spTree>
    <p:extLst>
      <p:ext uri="{BB962C8B-B14F-4D97-AF65-F5344CB8AC3E}">
        <p14:creationId xmlns:p14="http://schemas.microsoft.com/office/powerpoint/2010/main" val="1201699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5">
            <a:extLst>
              <a:ext uri="{FF2B5EF4-FFF2-40B4-BE49-F238E27FC236}">
                <a16:creationId xmlns:a16="http://schemas.microsoft.com/office/drawing/2014/main" id="{ADE95422-DF24-7149-96CD-EE663308EF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3" y="-127077"/>
            <a:ext cx="2599973" cy="2520280"/>
          </a:xfrm>
          <a:prstGeom prst="rect">
            <a:avLst/>
          </a:prstGeom>
        </p:spPr>
      </p:pic>
      <p:sp>
        <p:nvSpPr>
          <p:cNvPr id="6" name="Metin kutusu 5">
            <a:extLst>
              <a:ext uri="{FF2B5EF4-FFF2-40B4-BE49-F238E27FC236}">
                <a16:creationId xmlns:a16="http://schemas.microsoft.com/office/drawing/2014/main" id="{639C5B65-4E54-4BFC-AEC0-92F83C4D6530}"/>
              </a:ext>
            </a:extLst>
          </p:cNvPr>
          <p:cNvSpPr txBox="1"/>
          <p:nvPr/>
        </p:nvSpPr>
        <p:spPr>
          <a:xfrm>
            <a:off x="1543514" y="2164344"/>
            <a:ext cx="6446534" cy="938719"/>
          </a:xfrm>
          <a:prstGeom prst="rect">
            <a:avLst/>
          </a:prstGeom>
          <a:noFill/>
          <a:effectLst/>
        </p:spPr>
        <p:txBody>
          <a:bodyPr wrap="square" rtlCol="0">
            <a:spAutoFit/>
          </a:bodyPr>
          <a:lstStyle/>
          <a:p>
            <a:pPr>
              <a:lnSpc>
                <a:spcPts val="3320"/>
              </a:lnSpc>
            </a:pPr>
            <a:r>
              <a:rPr lang="tr-TR" sz="2600" b="1" dirty="0">
                <a:solidFill>
                  <a:srgbClr val="FF0000"/>
                </a:solidFill>
                <a:latin typeface="Times New Roman" panose="02020603050405020304" pitchFamily="18" charset="0"/>
                <a:cs typeface="Times New Roman" panose="02020603050405020304" pitchFamily="18" charset="0"/>
              </a:rPr>
              <a:t>Adaylar 2021 Yılında Almış Oldukları</a:t>
            </a:r>
            <a:br>
              <a:rPr lang="tr-TR" sz="2600" b="1" dirty="0">
                <a:solidFill>
                  <a:srgbClr val="FF0000"/>
                </a:solidFill>
                <a:latin typeface="Times New Roman" panose="02020603050405020304" pitchFamily="18" charset="0"/>
                <a:cs typeface="Times New Roman" panose="02020603050405020304" pitchFamily="18" charset="0"/>
              </a:rPr>
            </a:br>
            <a:r>
              <a:rPr lang="tr-TR" sz="2600" b="1" dirty="0">
                <a:solidFill>
                  <a:srgbClr val="FF0000"/>
                </a:solidFill>
                <a:latin typeface="Times New Roman" panose="02020603050405020304" pitchFamily="18" charset="0"/>
                <a:cs typeface="Times New Roman" panose="02020603050405020304" pitchFamily="18" charset="0"/>
              </a:rPr>
              <a:t>MSÜ Puanlarını Bu Yıl Kullanabilirler mi?</a:t>
            </a:r>
          </a:p>
        </p:txBody>
      </p:sp>
      <p:sp>
        <p:nvSpPr>
          <p:cNvPr id="7" name="Alt Başlık 2">
            <a:extLst>
              <a:ext uri="{FF2B5EF4-FFF2-40B4-BE49-F238E27FC236}">
                <a16:creationId xmlns:a16="http://schemas.microsoft.com/office/drawing/2014/main" id="{8104C144-80A4-4C84-A849-8DEB77C773EF}"/>
              </a:ext>
            </a:extLst>
          </p:cNvPr>
          <p:cNvSpPr txBox="1">
            <a:spLocks/>
          </p:cNvSpPr>
          <p:nvPr/>
        </p:nvSpPr>
        <p:spPr>
          <a:xfrm>
            <a:off x="595033" y="3239735"/>
            <a:ext cx="7920880" cy="251058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just" defTabSz="914400" rtl="0" eaLnBrk="1" fontAlgn="auto" latinLnBrk="0" hangingPunct="1">
              <a:lnSpc>
                <a:spcPts val="3540"/>
              </a:lnSpc>
              <a:spcBef>
                <a:spcPct val="20000"/>
              </a:spcBef>
              <a:spcAft>
                <a:spcPts val="0"/>
              </a:spcAft>
              <a:buClrTx/>
              <a:buSzTx/>
              <a:buFont typeface="Arial" pitchFamily="34" charset="0"/>
              <a:buNone/>
              <a:tabLst/>
              <a:defRPr/>
            </a:pPr>
            <a:r>
              <a:rPr kumimoji="0" lang="tr-TR" sz="28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MSÜ Sınav Puanları  yalnızca uygulandıkları</a:t>
            </a:r>
            <a:br>
              <a:rPr kumimoji="0" lang="tr-TR" sz="28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tr-TR" sz="28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yıl için geçerli olmaktadır. Bu sebeple adaylar,</a:t>
            </a:r>
            <a:r>
              <a:rPr kumimoji="0" lang="tr-TR" sz="280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tr-TR" sz="28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2021 yılında almış oldukları MSÜ Puanlarını 2022 yılında </a:t>
            </a:r>
            <a:r>
              <a:rPr kumimoji="0" lang="tr-TR" sz="28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kullanamayacaklardır.</a:t>
            </a:r>
          </a:p>
        </p:txBody>
      </p:sp>
      <p:sp>
        <p:nvSpPr>
          <p:cNvPr id="11" name="Metin kutusu 1">
            <a:extLst>
              <a:ext uri="{FF2B5EF4-FFF2-40B4-BE49-F238E27FC236}">
                <a16:creationId xmlns:a16="http://schemas.microsoft.com/office/drawing/2014/main" id="{EF841A36-1DF9-EE46-BF32-6CE780042510}"/>
              </a:ext>
            </a:extLst>
          </p:cNvPr>
          <p:cNvSpPr txBox="1"/>
          <p:nvPr/>
        </p:nvSpPr>
        <p:spPr>
          <a:xfrm>
            <a:off x="2599973" y="828446"/>
            <a:ext cx="4749995" cy="566822"/>
          </a:xfrm>
          <a:prstGeom prst="rect">
            <a:avLst/>
          </a:prstGeom>
          <a:noFill/>
          <a:effectLst/>
        </p:spPr>
        <p:txBody>
          <a:bodyPr wrap="square" rtlCol="0">
            <a:spAutoFit/>
          </a:bodyPr>
          <a:lstStyle/>
          <a:p>
            <a:pPr algn="ctr">
              <a:lnSpc>
                <a:spcPts val="3660"/>
              </a:lnSpc>
              <a:defRPr/>
            </a:pPr>
            <a:r>
              <a:rPr kumimoji="0" lang="tr-TR" sz="3600" b="1" u="none" strike="noStrike" kern="1200" cap="none" spc="0" normalizeH="0" baseline="0" noProof="0" dirty="0">
                <a:solidFill>
                  <a:srgbClr val="FF0000"/>
                </a:solidFill>
                <a:uLnTx/>
                <a:uFillTx/>
                <a:latin typeface="Times New Roman" panose="02020603050405020304" pitchFamily="18" charset="0"/>
                <a:cs typeface="Times New Roman" panose="02020603050405020304" pitchFamily="18" charset="0"/>
              </a:rPr>
              <a:t>1 SORU </a:t>
            </a:r>
            <a:r>
              <a:rPr lang="tr-TR" sz="3600" b="1" dirty="0">
                <a:latin typeface="Times New Roman" panose="02020603050405020304" pitchFamily="18" charset="0"/>
                <a:cs typeface="Times New Roman" panose="02020603050405020304" pitchFamily="18" charset="0"/>
              </a:rPr>
              <a:t>1 CEVAP    </a:t>
            </a:r>
            <a:endParaRPr kumimoji="0" lang="tr-TR" sz="3600" b="1" u="none" strike="noStrike" kern="1200" cap="none" spc="0" normalizeH="0" baseline="0" noProof="0" dirty="0">
              <a:uLnTx/>
              <a:uFillTx/>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F7088E0E-A46C-4B60-BAD9-5A7B04E633F8}" type="slidenum">
              <a:rPr lang="tr-TR" smtClean="0"/>
              <a:t>7</a:t>
            </a:fld>
            <a:endParaRPr lang="tr-TR"/>
          </a:p>
        </p:txBody>
      </p:sp>
    </p:spTree>
    <p:extLst>
      <p:ext uri="{BB962C8B-B14F-4D97-AF65-F5344CB8AC3E}">
        <p14:creationId xmlns:p14="http://schemas.microsoft.com/office/powerpoint/2010/main" val="1284310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17">
            <a:extLst>
              <a:ext uri="{FF2B5EF4-FFF2-40B4-BE49-F238E27FC236}">
                <a16:creationId xmlns:a16="http://schemas.microsoft.com/office/drawing/2014/main" id="{FFE5EAD3-2E3C-6C40-953C-CBEB454B8554}"/>
              </a:ext>
            </a:extLst>
          </p:cNvPr>
          <p:cNvSpPr txBox="1"/>
          <p:nvPr/>
        </p:nvSpPr>
        <p:spPr>
          <a:xfrm>
            <a:off x="1223510" y="4830863"/>
            <a:ext cx="7377216" cy="1422973"/>
          </a:xfrm>
          <a:prstGeom prst="rect">
            <a:avLst/>
          </a:prstGeom>
          <a:solidFill>
            <a:schemeClr val="bg1">
              <a:lumMod val="85000"/>
            </a:schemeClr>
          </a:solidFill>
          <a:ln w="12700">
            <a:solidFill>
              <a:schemeClr val="bg1"/>
            </a:solidFill>
          </a:ln>
        </p:spPr>
        <p:txBody>
          <a:bodyPr wrap="square" rtlCol="0">
            <a:noAutofit/>
          </a:bodyPr>
          <a:lstStyle/>
          <a:p>
            <a:endParaRPr lang="en-TR" dirty="0"/>
          </a:p>
        </p:txBody>
      </p:sp>
      <p:sp>
        <p:nvSpPr>
          <p:cNvPr id="28" name="TextBox 19">
            <a:extLst>
              <a:ext uri="{FF2B5EF4-FFF2-40B4-BE49-F238E27FC236}">
                <a16:creationId xmlns:a16="http://schemas.microsoft.com/office/drawing/2014/main" id="{613FD2CD-37D0-484F-812E-DF6F53416646}"/>
              </a:ext>
            </a:extLst>
          </p:cNvPr>
          <p:cNvSpPr txBox="1"/>
          <p:nvPr/>
        </p:nvSpPr>
        <p:spPr>
          <a:xfrm>
            <a:off x="605779" y="4889306"/>
            <a:ext cx="617730" cy="1174664"/>
          </a:xfrm>
          <a:prstGeom prst="rect">
            <a:avLst/>
          </a:prstGeom>
          <a:noFill/>
          <a:ln w="12700">
            <a:solidFill>
              <a:schemeClr val="bg1"/>
            </a:solidFill>
          </a:ln>
        </p:spPr>
        <p:txBody>
          <a:bodyPr wrap="square" rtlCol="0" anchor="ctr">
            <a:noAutofit/>
          </a:bodyPr>
          <a:lstStyle/>
          <a:p>
            <a:pPr algn="ctr"/>
            <a:r>
              <a:rPr lang="tr-TR" sz="3000" b="1" dirty="0">
                <a:solidFill>
                  <a:srgbClr val="FF0000"/>
                </a:solidFill>
                <a:latin typeface="Times New Roman" panose="02020603050405020304" pitchFamily="18" charset="0"/>
                <a:cs typeface="Times New Roman" panose="02020603050405020304" pitchFamily="18" charset="0"/>
              </a:rPr>
              <a:t>3</a:t>
            </a:r>
            <a:endParaRPr lang="en-TR" sz="3000" b="1" dirty="0">
              <a:solidFill>
                <a:srgbClr val="FF0000"/>
              </a:solidFill>
              <a:latin typeface="Times New Roman" panose="02020603050405020304" pitchFamily="18" charset="0"/>
              <a:cs typeface="Times New Roman" panose="02020603050405020304" pitchFamily="18" charset="0"/>
            </a:endParaRPr>
          </a:p>
        </p:txBody>
      </p:sp>
      <p:pic>
        <p:nvPicPr>
          <p:cNvPr id="11" name="Resim 5">
            <a:extLst>
              <a:ext uri="{FF2B5EF4-FFF2-40B4-BE49-F238E27FC236}">
                <a16:creationId xmlns:a16="http://schemas.microsoft.com/office/drawing/2014/main" id="{14838EA9-1A06-C542-9918-2D32F98D7A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2" y="-171401"/>
            <a:ext cx="2599973" cy="2520280"/>
          </a:xfrm>
          <a:prstGeom prst="rect">
            <a:avLst/>
          </a:prstGeom>
        </p:spPr>
      </p:pic>
      <p:sp>
        <p:nvSpPr>
          <p:cNvPr id="12" name="Metin kutusu 1">
            <a:extLst>
              <a:ext uri="{FF2B5EF4-FFF2-40B4-BE49-F238E27FC236}">
                <a16:creationId xmlns:a16="http://schemas.microsoft.com/office/drawing/2014/main" id="{D91EE759-BB5D-074B-B272-DB9342F53CF8}"/>
              </a:ext>
            </a:extLst>
          </p:cNvPr>
          <p:cNvSpPr txBox="1"/>
          <p:nvPr/>
        </p:nvSpPr>
        <p:spPr>
          <a:xfrm>
            <a:off x="1691680" y="667602"/>
            <a:ext cx="6937654" cy="1017458"/>
          </a:xfrm>
          <a:prstGeom prst="rect">
            <a:avLst/>
          </a:prstGeom>
          <a:noFill/>
          <a:effectLst/>
        </p:spPr>
        <p:txBody>
          <a:bodyPr wrap="square" rtlCol="0">
            <a:spAutoFit/>
          </a:bodyPr>
          <a:lstStyle/>
          <a:p>
            <a:pPr algn="ctr">
              <a:lnSpc>
                <a:spcPts val="3660"/>
              </a:lnSpc>
              <a:defRPr/>
            </a:pPr>
            <a:r>
              <a:rPr kumimoji="0" lang="tr-TR" sz="2800" b="1" u="none" strike="noStrike" kern="1200" normalizeH="0" baseline="0" noProof="0" dirty="0">
                <a:uLnTx/>
                <a:uFillTx/>
                <a:latin typeface="Times New Roman" panose="02020603050405020304" pitchFamily="18" charset="0"/>
                <a:cs typeface="Times New Roman" panose="02020603050405020304" pitchFamily="18" charset="0"/>
              </a:rPr>
              <a:t>2022-MSÜ </a:t>
            </a:r>
            <a: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SINAVI</a:t>
            </a:r>
          </a:p>
          <a:p>
            <a:pPr algn="ctr">
              <a:lnSpc>
                <a:spcPts val="3660"/>
              </a:lnSpc>
              <a:defRPr/>
            </a:pPr>
            <a:r>
              <a:rPr lang="tr-TR" sz="2800" b="1" i="0" dirty="0">
                <a:solidFill>
                  <a:srgbClr val="FF0000"/>
                </a:solidFill>
                <a:latin typeface="Times New Roman" panose="02020603050405020304" pitchFamily="18" charset="0"/>
                <a:cs typeface="Times New Roman" panose="02020603050405020304" pitchFamily="18" charset="0"/>
              </a:rPr>
              <a:t>BAŞVURU KRİTERLERİ</a:t>
            </a:r>
            <a:endParaRPr kumimoji="0" lang="tr-TR"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8F4709E-7943-A742-8D26-852C90A3EDBC}"/>
              </a:ext>
            </a:extLst>
          </p:cNvPr>
          <p:cNvSpPr txBox="1"/>
          <p:nvPr/>
        </p:nvSpPr>
        <p:spPr>
          <a:xfrm>
            <a:off x="1223510" y="2429842"/>
            <a:ext cx="7377216" cy="584775"/>
          </a:xfrm>
          <a:prstGeom prst="rect">
            <a:avLst/>
          </a:prstGeom>
          <a:solidFill>
            <a:schemeClr val="bg1">
              <a:lumMod val="85000"/>
            </a:schemeClr>
          </a:solidFill>
          <a:ln w="12700">
            <a:solidFill>
              <a:schemeClr val="bg1"/>
            </a:solidFill>
          </a:ln>
        </p:spPr>
        <p:txBody>
          <a:bodyPr wrap="square" rtlCol="0">
            <a:spAutoFit/>
          </a:bodyPr>
          <a:lstStyle/>
          <a:p>
            <a:endParaRPr lang="en-TR" dirty="0"/>
          </a:p>
        </p:txBody>
      </p:sp>
      <p:sp>
        <p:nvSpPr>
          <p:cNvPr id="15" name="TextBox 14">
            <a:extLst>
              <a:ext uri="{FF2B5EF4-FFF2-40B4-BE49-F238E27FC236}">
                <a16:creationId xmlns:a16="http://schemas.microsoft.com/office/drawing/2014/main" id="{F46444C3-49FE-6847-B86A-94B16808DF74}"/>
              </a:ext>
            </a:extLst>
          </p:cNvPr>
          <p:cNvSpPr txBox="1"/>
          <p:nvPr/>
        </p:nvSpPr>
        <p:spPr>
          <a:xfrm>
            <a:off x="1402080" y="2528700"/>
            <a:ext cx="6884888" cy="400110"/>
          </a:xfrm>
          <a:prstGeom prst="rect">
            <a:avLst/>
          </a:prstGeom>
          <a:noFill/>
        </p:spPr>
        <p:txBody>
          <a:bodyPr wrap="square" rtlCol="0">
            <a:spAutoFit/>
          </a:bodyPr>
          <a:lstStyle/>
          <a:p>
            <a:r>
              <a:rPr lang="tr-TR" sz="2000" b="1" dirty="0">
                <a:latin typeface="Times New Roman" panose="02020603050405020304" pitchFamily="18" charset="0"/>
                <a:cs typeface="Times New Roman" panose="02020603050405020304" pitchFamily="18" charset="0"/>
              </a:rPr>
              <a:t>TÜRKİYE CUMHURİYETİ VATANDAŞI OLMAK</a:t>
            </a:r>
          </a:p>
        </p:txBody>
      </p:sp>
      <p:sp>
        <p:nvSpPr>
          <p:cNvPr id="16" name="TextBox 15">
            <a:extLst>
              <a:ext uri="{FF2B5EF4-FFF2-40B4-BE49-F238E27FC236}">
                <a16:creationId xmlns:a16="http://schemas.microsoft.com/office/drawing/2014/main" id="{6ECE4F89-A057-6640-90FC-7AA58E0D22A4}"/>
              </a:ext>
            </a:extLst>
          </p:cNvPr>
          <p:cNvSpPr txBox="1"/>
          <p:nvPr/>
        </p:nvSpPr>
        <p:spPr>
          <a:xfrm>
            <a:off x="605779" y="2400295"/>
            <a:ext cx="617730" cy="584775"/>
          </a:xfrm>
          <a:prstGeom prst="rect">
            <a:avLst/>
          </a:prstGeom>
          <a:noFill/>
          <a:ln w="12700">
            <a:solidFill>
              <a:schemeClr val="bg1"/>
            </a:solidFill>
          </a:ln>
        </p:spPr>
        <p:txBody>
          <a:bodyPr wrap="square" rtlCol="0" anchor="ctr">
            <a:noAutofit/>
          </a:bodyPr>
          <a:lstStyle/>
          <a:p>
            <a:pPr algn="ctr"/>
            <a:r>
              <a:rPr lang="en-TR" sz="3000" b="1" dirty="0">
                <a:solidFill>
                  <a:srgbClr val="FF0000"/>
                </a:solidFill>
                <a:latin typeface="Times New Roman" panose="02020603050405020304" pitchFamily="18" charset="0"/>
                <a:cs typeface="Times New Roman" panose="02020603050405020304" pitchFamily="18" charset="0"/>
              </a:rPr>
              <a:t>1</a:t>
            </a:r>
          </a:p>
        </p:txBody>
      </p:sp>
      <p:sp>
        <p:nvSpPr>
          <p:cNvPr id="18" name="TextBox 17">
            <a:extLst>
              <a:ext uri="{FF2B5EF4-FFF2-40B4-BE49-F238E27FC236}">
                <a16:creationId xmlns:a16="http://schemas.microsoft.com/office/drawing/2014/main" id="{FFE5EAD3-2E3C-6C40-953C-CBEB454B8554}"/>
              </a:ext>
            </a:extLst>
          </p:cNvPr>
          <p:cNvSpPr txBox="1"/>
          <p:nvPr/>
        </p:nvSpPr>
        <p:spPr>
          <a:xfrm>
            <a:off x="1223510" y="3200657"/>
            <a:ext cx="7377216" cy="1481105"/>
          </a:xfrm>
          <a:prstGeom prst="rect">
            <a:avLst/>
          </a:prstGeom>
          <a:solidFill>
            <a:schemeClr val="bg1">
              <a:lumMod val="85000"/>
            </a:schemeClr>
          </a:solidFill>
          <a:ln w="12700">
            <a:solidFill>
              <a:schemeClr val="bg1"/>
            </a:solidFill>
          </a:ln>
        </p:spPr>
        <p:txBody>
          <a:bodyPr wrap="square" rtlCol="0">
            <a:noAutofit/>
          </a:bodyPr>
          <a:lstStyle/>
          <a:p>
            <a:endParaRPr lang="en-TR" dirty="0"/>
          </a:p>
        </p:txBody>
      </p:sp>
      <p:sp>
        <p:nvSpPr>
          <p:cNvPr id="19" name="TextBox 18">
            <a:extLst>
              <a:ext uri="{FF2B5EF4-FFF2-40B4-BE49-F238E27FC236}">
                <a16:creationId xmlns:a16="http://schemas.microsoft.com/office/drawing/2014/main" id="{68C9A166-AFC0-344C-BADF-16B66D655BCC}"/>
              </a:ext>
            </a:extLst>
          </p:cNvPr>
          <p:cNvSpPr txBox="1"/>
          <p:nvPr/>
        </p:nvSpPr>
        <p:spPr>
          <a:xfrm>
            <a:off x="1402080" y="3263807"/>
            <a:ext cx="7090504" cy="1417955"/>
          </a:xfrm>
          <a:prstGeom prst="rect">
            <a:avLst/>
          </a:prstGeom>
          <a:noFill/>
        </p:spPr>
        <p:txBody>
          <a:bodyPr wrap="square" rtlCol="0">
            <a:noAutofit/>
          </a:bodyPr>
          <a:lstStyle/>
          <a:p>
            <a:r>
              <a:rPr lang="tr-TR" sz="2000" b="1" dirty="0">
                <a:solidFill>
                  <a:prstClr val="black"/>
                </a:solidFill>
                <a:latin typeface="Times New Roman" panose="02020603050405020304" pitchFamily="18" charset="0"/>
                <a:cs typeface="Times New Roman" panose="02020603050405020304" pitchFamily="18" charset="0"/>
              </a:rPr>
              <a:t>GÜN VE AYA BAKILMAKSIZIN HARP OKULLARI İÇİN EN FAZLA 20 </a:t>
            </a:r>
            <a:r>
              <a:rPr lang="tr-TR" sz="2000" b="1" dirty="0">
                <a:solidFill>
                  <a:srgbClr val="FF0000"/>
                </a:solidFill>
                <a:latin typeface="Times New Roman" panose="02020603050405020304" pitchFamily="18" charset="0"/>
                <a:cs typeface="Times New Roman" panose="02020603050405020304" pitchFamily="18" charset="0"/>
              </a:rPr>
              <a:t>(2002 yılı ve sonrası doğumlu)</a:t>
            </a:r>
            <a:r>
              <a:rPr lang="tr-TR" sz="2000" b="1" dirty="0">
                <a:solidFill>
                  <a:prstClr val="black"/>
                </a:solidFill>
                <a:latin typeface="Times New Roman" panose="02020603050405020304" pitchFamily="18" charset="0"/>
                <a:cs typeface="Times New Roman" panose="02020603050405020304" pitchFamily="18" charset="0"/>
              </a:rPr>
              <a:t>,</a:t>
            </a:r>
            <a:br>
              <a:rPr lang="tr-TR" sz="2000" b="1" dirty="0">
                <a:solidFill>
                  <a:prstClr val="black"/>
                </a:solidFill>
                <a:latin typeface="Times New Roman" panose="02020603050405020304" pitchFamily="18" charset="0"/>
                <a:cs typeface="Times New Roman" panose="02020603050405020304" pitchFamily="18" charset="0"/>
              </a:rPr>
            </a:br>
            <a:r>
              <a:rPr lang="tr-TR" sz="2000" b="1" dirty="0">
                <a:solidFill>
                  <a:prstClr val="black"/>
                </a:solidFill>
                <a:latin typeface="Times New Roman" panose="02020603050405020304" pitchFamily="18" charset="0"/>
                <a:cs typeface="Times New Roman" panose="02020603050405020304" pitchFamily="18" charset="0"/>
              </a:rPr>
              <a:t>MESLEK YÜKSEKOKULLARI İÇİN EN FAZLA 21</a:t>
            </a:r>
            <a:br>
              <a:rPr lang="tr-TR" sz="2000" b="1" dirty="0">
                <a:solidFill>
                  <a:prstClr val="black"/>
                </a:solidFill>
                <a:latin typeface="Times New Roman" panose="02020603050405020304" pitchFamily="18" charset="0"/>
                <a:cs typeface="Times New Roman" panose="02020603050405020304" pitchFamily="18" charset="0"/>
              </a:rPr>
            </a:br>
            <a:r>
              <a:rPr lang="tr-TR" sz="2000" b="1" dirty="0">
                <a:solidFill>
                  <a:srgbClr val="FF0000"/>
                </a:solidFill>
                <a:latin typeface="Times New Roman" panose="02020603050405020304" pitchFamily="18" charset="0"/>
                <a:cs typeface="Times New Roman" panose="02020603050405020304" pitchFamily="18" charset="0"/>
              </a:rPr>
              <a:t>(2001 ve yılı ve sonrası doğumlu)</a:t>
            </a:r>
            <a:r>
              <a:rPr lang="tr-TR" sz="2000" b="1" dirty="0">
                <a:solidFill>
                  <a:prstClr val="black"/>
                </a:solidFill>
                <a:latin typeface="Times New Roman" panose="02020603050405020304" pitchFamily="18" charset="0"/>
                <a:cs typeface="Times New Roman" panose="02020603050405020304" pitchFamily="18" charset="0"/>
              </a:rPr>
              <a:t> YAŞINDA OLMAK</a:t>
            </a:r>
            <a:endParaRPr lang="tr-TR" sz="2000" b="1" dirty="0">
              <a:solidFill>
                <a:schemeClr val="bg1"/>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613FD2CD-37D0-484F-812E-DF6F53416646}"/>
              </a:ext>
            </a:extLst>
          </p:cNvPr>
          <p:cNvSpPr txBox="1"/>
          <p:nvPr/>
        </p:nvSpPr>
        <p:spPr>
          <a:xfrm>
            <a:off x="605779" y="3259100"/>
            <a:ext cx="617730" cy="1174664"/>
          </a:xfrm>
          <a:prstGeom prst="rect">
            <a:avLst/>
          </a:prstGeom>
          <a:noFill/>
          <a:ln w="12700">
            <a:solidFill>
              <a:schemeClr val="bg1"/>
            </a:solidFill>
          </a:ln>
        </p:spPr>
        <p:txBody>
          <a:bodyPr wrap="square" rtlCol="0" anchor="ctr">
            <a:noAutofit/>
          </a:bodyPr>
          <a:lstStyle/>
          <a:p>
            <a:pPr algn="ctr"/>
            <a:r>
              <a:rPr lang="en-TR" sz="3000" b="1" dirty="0">
                <a:solidFill>
                  <a:srgbClr val="FF0000"/>
                </a:solidFill>
                <a:latin typeface="Times New Roman" panose="02020603050405020304" pitchFamily="18" charset="0"/>
                <a:cs typeface="Times New Roman" panose="02020603050405020304" pitchFamily="18" charset="0"/>
              </a:rPr>
              <a:t>2</a:t>
            </a:r>
          </a:p>
        </p:txBody>
      </p:sp>
      <p:sp>
        <p:nvSpPr>
          <p:cNvPr id="2" name="Slayt Numarası Yer Tutucusu 1"/>
          <p:cNvSpPr>
            <a:spLocks noGrp="1"/>
          </p:cNvSpPr>
          <p:nvPr>
            <p:ph type="sldNum" sz="quarter" idx="12"/>
          </p:nvPr>
        </p:nvSpPr>
        <p:spPr/>
        <p:txBody>
          <a:bodyPr/>
          <a:lstStyle/>
          <a:p>
            <a:fld id="{F7088E0E-A46C-4B60-BAD9-5A7B04E633F8}" type="slidenum">
              <a:rPr lang="tr-TR" smtClean="0"/>
              <a:t>8</a:t>
            </a:fld>
            <a:endParaRPr lang="tr-TR"/>
          </a:p>
        </p:txBody>
      </p:sp>
      <p:sp>
        <p:nvSpPr>
          <p:cNvPr id="26" name="TextBox 18">
            <a:extLst>
              <a:ext uri="{FF2B5EF4-FFF2-40B4-BE49-F238E27FC236}">
                <a16:creationId xmlns:a16="http://schemas.microsoft.com/office/drawing/2014/main" id="{68C9A166-AFC0-344C-BADF-16B66D655BCC}"/>
              </a:ext>
            </a:extLst>
          </p:cNvPr>
          <p:cNvSpPr txBox="1"/>
          <p:nvPr/>
        </p:nvSpPr>
        <p:spPr>
          <a:xfrm>
            <a:off x="1402080" y="4889306"/>
            <a:ext cx="7090504" cy="1364530"/>
          </a:xfrm>
          <a:prstGeom prst="rect">
            <a:avLst/>
          </a:prstGeom>
          <a:noFill/>
        </p:spPr>
        <p:txBody>
          <a:bodyPr wrap="square" rtlCol="0">
            <a:noAutofit/>
          </a:bodyPr>
          <a:lstStyle/>
          <a:p>
            <a:pPr lvl="0">
              <a:defRPr/>
            </a:pPr>
            <a:r>
              <a:rPr lang="tr-TR" sz="2000" b="1" dirty="0">
                <a:solidFill>
                  <a:prstClr val="black"/>
                </a:solidFill>
                <a:latin typeface="Times New Roman" panose="02020603050405020304" pitchFamily="18" charset="0"/>
                <a:cs typeface="Times New Roman" panose="02020603050405020304" pitchFamily="18" charset="0"/>
              </a:rPr>
              <a:t>HERHANGİ BİR ORTAÖĞRETİM KURUMUNDAN </a:t>
            </a:r>
            <a:r>
              <a:rPr lang="tr-TR" sz="2000" b="1" dirty="0">
                <a:solidFill>
                  <a:srgbClr val="FF0000"/>
                </a:solidFill>
                <a:latin typeface="Times New Roman" panose="02020603050405020304" pitchFamily="18" charset="0"/>
                <a:cs typeface="Times New Roman" panose="02020603050405020304" pitchFamily="18" charset="0"/>
              </a:rPr>
              <a:t>2020 VE 2021 </a:t>
            </a:r>
            <a:r>
              <a:rPr lang="tr-TR" sz="2000" b="1" dirty="0">
                <a:solidFill>
                  <a:prstClr val="black"/>
                </a:solidFill>
                <a:latin typeface="Times New Roman" panose="02020603050405020304" pitchFamily="18" charset="0"/>
                <a:cs typeface="Times New Roman" panose="02020603050405020304" pitchFamily="18" charset="0"/>
              </a:rPr>
              <a:t>YILLARINDA MEZUN OLMUŞ OLMAK VEYA </a:t>
            </a:r>
            <a:r>
              <a:rPr lang="tr-TR" sz="2000" b="1" dirty="0">
                <a:solidFill>
                  <a:srgbClr val="FF0000"/>
                </a:solidFill>
                <a:latin typeface="Times New Roman" panose="02020603050405020304" pitchFamily="18" charset="0"/>
                <a:cs typeface="Times New Roman" panose="02020603050405020304" pitchFamily="18" charset="0"/>
              </a:rPr>
              <a:t>2022</a:t>
            </a:r>
            <a:r>
              <a:rPr lang="tr-TR" sz="2000" b="1" dirty="0">
                <a:solidFill>
                  <a:prstClr val="black"/>
                </a:solidFill>
                <a:latin typeface="Times New Roman" panose="02020603050405020304" pitchFamily="18" charset="0"/>
                <a:cs typeface="Times New Roman" panose="02020603050405020304" pitchFamily="18" charset="0"/>
              </a:rPr>
              <a:t> YILI MSÜ YERLEŞTİRME İŞLEMLERİNİN SON TARİHİNE KADAR MEZUN OLACAK OLMAK.</a:t>
            </a:r>
          </a:p>
        </p:txBody>
      </p:sp>
    </p:spTree>
    <p:extLst>
      <p:ext uri="{BB962C8B-B14F-4D97-AF65-F5344CB8AC3E}">
        <p14:creationId xmlns:p14="http://schemas.microsoft.com/office/powerpoint/2010/main" val="2258697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20">
            <a:extLst>
              <a:ext uri="{FF2B5EF4-FFF2-40B4-BE49-F238E27FC236}">
                <a16:creationId xmlns:a16="http://schemas.microsoft.com/office/drawing/2014/main" id="{7DB346D2-9754-814C-AB52-38D68873D684}"/>
              </a:ext>
            </a:extLst>
          </p:cNvPr>
          <p:cNvSpPr txBox="1"/>
          <p:nvPr/>
        </p:nvSpPr>
        <p:spPr>
          <a:xfrm>
            <a:off x="1402080" y="2399352"/>
            <a:ext cx="6842760" cy="1176336"/>
          </a:xfrm>
          <a:prstGeom prst="rect">
            <a:avLst/>
          </a:prstGeom>
          <a:solidFill>
            <a:schemeClr val="bg1">
              <a:lumMod val="85000"/>
            </a:schemeClr>
          </a:solidFill>
          <a:ln w="12700">
            <a:solidFill>
              <a:schemeClr val="bg1"/>
            </a:solidFill>
          </a:ln>
        </p:spPr>
        <p:txBody>
          <a:bodyPr wrap="square" rtlCol="0">
            <a:noAutofit/>
          </a:bodyPr>
          <a:lstStyle/>
          <a:p>
            <a:endParaRPr lang="en-TR" dirty="0"/>
          </a:p>
        </p:txBody>
      </p:sp>
      <p:sp>
        <p:nvSpPr>
          <p:cNvPr id="2" name="Slayt Numarası Yer Tutucusu 1"/>
          <p:cNvSpPr>
            <a:spLocks noGrp="1"/>
          </p:cNvSpPr>
          <p:nvPr>
            <p:ph type="sldNum" sz="quarter" idx="12"/>
          </p:nvPr>
        </p:nvSpPr>
        <p:spPr/>
        <p:txBody>
          <a:bodyPr/>
          <a:lstStyle/>
          <a:p>
            <a:fld id="{F7088E0E-A46C-4B60-BAD9-5A7B04E633F8}" type="slidenum">
              <a:rPr lang="tr-TR" smtClean="0"/>
              <a:t>9</a:t>
            </a:fld>
            <a:endParaRPr lang="tr-TR" dirty="0"/>
          </a:p>
        </p:txBody>
      </p:sp>
      <p:sp>
        <p:nvSpPr>
          <p:cNvPr id="3" name="TextBox 20">
            <a:extLst>
              <a:ext uri="{FF2B5EF4-FFF2-40B4-BE49-F238E27FC236}">
                <a16:creationId xmlns:a16="http://schemas.microsoft.com/office/drawing/2014/main" id="{7DB346D2-9754-814C-AB52-38D68873D684}"/>
              </a:ext>
            </a:extLst>
          </p:cNvPr>
          <p:cNvSpPr txBox="1"/>
          <p:nvPr/>
        </p:nvSpPr>
        <p:spPr>
          <a:xfrm>
            <a:off x="1404928" y="3798564"/>
            <a:ext cx="6839912" cy="2210344"/>
          </a:xfrm>
          <a:prstGeom prst="rect">
            <a:avLst/>
          </a:prstGeom>
          <a:solidFill>
            <a:schemeClr val="bg1">
              <a:lumMod val="85000"/>
            </a:schemeClr>
          </a:solidFill>
          <a:ln w="12700">
            <a:solidFill>
              <a:schemeClr val="bg1"/>
            </a:solidFill>
          </a:ln>
        </p:spPr>
        <p:txBody>
          <a:bodyPr wrap="square" rtlCol="0">
            <a:noAutofit/>
          </a:bodyPr>
          <a:lstStyle/>
          <a:p>
            <a:endParaRPr lang="en-TR" dirty="0"/>
          </a:p>
        </p:txBody>
      </p:sp>
      <p:sp>
        <p:nvSpPr>
          <p:cNvPr id="4" name="TextBox 21">
            <a:extLst>
              <a:ext uri="{FF2B5EF4-FFF2-40B4-BE49-F238E27FC236}">
                <a16:creationId xmlns:a16="http://schemas.microsoft.com/office/drawing/2014/main" id="{3200B47A-D93E-6746-90C1-918BBD95B075}"/>
              </a:ext>
            </a:extLst>
          </p:cNvPr>
          <p:cNvSpPr txBox="1"/>
          <p:nvPr/>
        </p:nvSpPr>
        <p:spPr>
          <a:xfrm>
            <a:off x="1402080" y="3904194"/>
            <a:ext cx="6842760" cy="1938992"/>
          </a:xfrm>
          <a:prstGeom prst="rect">
            <a:avLst/>
          </a:prstGeom>
          <a:noFill/>
        </p:spPr>
        <p:txBody>
          <a:bodyPr wrap="square" rtlCol="0">
            <a:spAutoFit/>
          </a:bodyPr>
          <a:lstStyle/>
          <a:p>
            <a:pPr lvl="0">
              <a:defRPr/>
            </a:pPr>
            <a:r>
              <a:rPr lang="tr-TR" sz="2000" b="1" dirty="0">
                <a:latin typeface="Times New Roman" panose="02020603050405020304" pitchFamily="18" charset="0"/>
                <a:cs typeface="Times New Roman" panose="02020603050405020304" pitchFamily="18" charset="0"/>
              </a:rPr>
              <a:t>EĞİTİM HAYATINA ERKEN BAŞLAYIP BU YIL MEZUN OLAN 2005 DOĞUMLU ÖĞENCİLER BAŞVURU YAPABİLİRLER.  ANCAK TÜM ÖĞRENCİLER</a:t>
            </a:r>
          </a:p>
          <a:p>
            <a:pPr lvl="0">
              <a:defRPr/>
            </a:pPr>
            <a:r>
              <a:rPr lang="tr-TR" sz="2000" b="1" dirty="0">
                <a:solidFill>
                  <a:srgbClr val="FF0000"/>
                </a:solidFill>
                <a:latin typeface="Times New Roman" panose="02020603050405020304" pitchFamily="18" charset="0"/>
                <a:cs typeface="Times New Roman" panose="02020603050405020304" pitchFamily="18" charset="0"/>
              </a:rPr>
              <a:t>HARP OKULLARINA EN FAZLA 3,</a:t>
            </a:r>
            <a:br>
              <a:rPr lang="tr-TR" sz="2000" b="1" dirty="0">
                <a:solidFill>
                  <a:srgbClr val="FF0000"/>
                </a:solidFill>
                <a:latin typeface="Times New Roman" panose="02020603050405020304" pitchFamily="18" charset="0"/>
                <a:cs typeface="Times New Roman" panose="02020603050405020304" pitchFamily="18" charset="0"/>
              </a:rPr>
            </a:br>
            <a:r>
              <a:rPr lang="tr-TR" sz="2000" b="1" dirty="0">
                <a:solidFill>
                  <a:srgbClr val="FF0000"/>
                </a:solidFill>
                <a:latin typeface="Times New Roman" panose="02020603050405020304" pitchFamily="18" charset="0"/>
                <a:cs typeface="Times New Roman" panose="02020603050405020304" pitchFamily="18" charset="0"/>
              </a:rPr>
              <a:t>ASB. MESLEK YÜKSEK OKULLARINA EN FAZLA 4</a:t>
            </a:r>
            <a:r>
              <a:rPr lang="tr-TR" sz="2000" b="1" dirty="0">
                <a:latin typeface="Times New Roman" panose="02020603050405020304" pitchFamily="18" charset="0"/>
                <a:cs typeface="Times New Roman" panose="02020603050405020304" pitchFamily="18" charset="0"/>
              </a:rPr>
              <a:t> DEFA BAŞVURUDA BULUNABİLİRLER. </a:t>
            </a:r>
          </a:p>
        </p:txBody>
      </p:sp>
      <p:sp>
        <p:nvSpPr>
          <p:cNvPr id="5" name="TextBox 22">
            <a:extLst>
              <a:ext uri="{FF2B5EF4-FFF2-40B4-BE49-F238E27FC236}">
                <a16:creationId xmlns:a16="http://schemas.microsoft.com/office/drawing/2014/main" id="{C2812E06-35EF-DE46-B08E-EBCCF84E4EA7}"/>
              </a:ext>
            </a:extLst>
          </p:cNvPr>
          <p:cNvSpPr txBox="1"/>
          <p:nvPr/>
        </p:nvSpPr>
        <p:spPr>
          <a:xfrm>
            <a:off x="631950" y="3949914"/>
            <a:ext cx="617730" cy="1173110"/>
          </a:xfrm>
          <a:prstGeom prst="rect">
            <a:avLst/>
          </a:prstGeom>
          <a:noFill/>
          <a:ln w="12700">
            <a:solidFill>
              <a:schemeClr val="bg1"/>
            </a:solidFill>
          </a:ln>
        </p:spPr>
        <p:txBody>
          <a:bodyPr wrap="square" rtlCol="0" anchor="ctr">
            <a:noAutofit/>
          </a:bodyPr>
          <a:lstStyle/>
          <a:p>
            <a:pPr algn="ctr"/>
            <a:r>
              <a:rPr lang="tr-TR" sz="3000" b="1" dirty="0">
                <a:solidFill>
                  <a:srgbClr val="FF0000"/>
                </a:solidFill>
                <a:latin typeface="Times New Roman" panose="02020603050405020304" pitchFamily="18" charset="0"/>
                <a:cs typeface="Times New Roman" panose="02020603050405020304" pitchFamily="18" charset="0"/>
              </a:rPr>
              <a:t>5</a:t>
            </a:r>
            <a:endParaRPr lang="en-TR" sz="3000" b="1" dirty="0">
              <a:solidFill>
                <a:srgbClr val="FF0000"/>
              </a:solidFill>
              <a:latin typeface="Times New Roman" panose="02020603050405020304" pitchFamily="18" charset="0"/>
              <a:cs typeface="Times New Roman" panose="02020603050405020304" pitchFamily="18" charset="0"/>
            </a:endParaRPr>
          </a:p>
        </p:txBody>
      </p:sp>
      <p:sp>
        <p:nvSpPr>
          <p:cNvPr id="10" name="TextBox 15">
            <a:extLst>
              <a:ext uri="{FF2B5EF4-FFF2-40B4-BE49-F238E27FC236}">
                <a16:creationId xmlns:a16="http://schemas.microsoft.com/office/drawing/2014/main" id="{6ECE4F89-A057-6640-90FC-7AA58E0D22A4}"/>
              </a:ext>
            </a:extLst>
          </p:cNvPr>
          <p:cNvSpPr txBox="1"/>
          <p:nvPr/>
        </p:nvSpPr>
        <p:spPr>
          <a:xfrm>
            <a:off x="605779" y="2769328"/>
            <a:ext cx="617730" cy="584775"/>
          </a:xfrm>
          <a:prstGeom prst="rect">
            <a:avLst/>
          </a:prstGeom>
          <a:noFill/>
          <a:ln w="12700">
            <a:solidFill>
              <a:schemeClr val="bg1"/>
            </a:solidFill>
          </a:ln>
        </p:spPr>
        <p:txBody>
          <a:bodyPr wrap="square" rtlCol="0" anchor="ctr">
            <a:noAutofit/>
          </a:bodyPr>
          <a:lstStyle/>
          <a:p>
            <a:pPr algn="ctr"/>
            <a:r>
              <a:rPr lang="tr-TR" sz="3000" b="1" dirty="0">
                <a:solidFill>
                  <a:srgbClr val="FF0000"/>
                </a:solidFill>
                <a:latin typeface="Times New Roman" panose="02020603050405020304" pitchFamily="18" charset="0"/>
                <a:cs typeface="Times New Roman" panose="02020603050405020304" pitchFamily="18" charset="0"/>
              </a:rPr>
              <a:t>4</a:t>
            </a:r>
            <a:endParaRPr lang="en-TR" sz="3000" b="1" dirty="0">
              <a:solidFill>
                <a:srgbClr val="FF0000"/>
              </a:solidFill>
              <a:latin typeface="Times New Roman" panose="02020603050405020304" pitchFamily="18" charset="0"/>
              <a:cs typeface="Times New Roman" panose="02020603050405020304" pitchFamily="18" charset="0"/>
            </a:endParaRPr>
          </a:p>
        </p:txBody>
      </p:sp>
      <p:pic>
        <p:nvPicPr>
          <p:cNvPr id="13" name="Resim 5">
            <a:extLst>
              <a:ext uri="{FF2B5EF4-FFF2-40B4-BE49-F238E27FC236}">
                <a16:creationId xmlns:a16="http://schemas.microsoft.com/office/drawing/2014/main" id="{14838EA9-1A06-C542-9918-2D32F98D7A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2" y="-171401"/>
            <a:ext cx="2599973" cy="2520280"/>
          </a:xfrm>
          <a:prstGeom prst="rect">
            <a:avLst/>
          </a:prstGeom>
        </p:spPr>
      </p:pic>
      <p:sp>
        <p:nvSpPr>
          <p:cNvPr id="14" name="Metin kutusu 1">
            <a:extLst>
              <a:ext uri="{FF2B5EF4-FFF2-40B4-BE49-F238E27FC236}">
                <a16:creationId xmlns:a16="http://schemas.microsoft.com/office/drawing/2014/main" id="{D91EE759-BB5D-074B-B272-DB9342F53CF8}"/>
              </a:ext>
            </a:extLst>
          </p:cNvPr>
          <p:cNvSpPr txBox="1"/>
          <p:nvPr/>
        </p:nvSpPr>
        <p:spPr>
          <a:xfrm>
            <a:off x="1691680" y="667602"/>
            <a:ext cx="6937654" cy="1017458"/>
          </a:xfrm>
          <a:prstGeom prst="rect">
            <a:avLst/>
          </a:prstGeom>
          <a:noFill/>
          <a:effectLst/>
        </p:spPr>
        <p:txBody>
          <a:bodyPr wrap="square" rtlCol="0">
            <a:spAutoFit/>
          </a:bodyPr>
          <a:lstStyle/>
          <a:p>
            <a:pPr algn="ctr">
              <a:lnSpc>
                <a:spcPts val="3660"/>
              </a:lnSpc>
              <a:defRPr/>
            </a:pPr>
            <a:r>
              <a:rPr kumimoji="0" lang="tr-TR" sz="2800" b="1" u="none" strike="noStrike" kern="1200" normalizeH="0" baseline="0" noProof="0" dirty="0">
                <a:uLnTx/>
                <a:uFillTx/>
                <a:latin typeface="Times New Roman" panose="02020603050405020304" pitchFamily="18" charset="0"/>
                <a:cs typeface="Times New Roman" panose="02020603050405020304" pitchFamily="18" charset="0"/>
              </a:rPr>
              <a:t>2022-MSÜ </a:t>
            </a:r>
            <a:r>
              <a:rPr kumimoji="0" lang="tr-TR"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SINAVI</a:t>
            </a:r>
          </a:p>
          <a:p>
            <a:pPr algn="ctr">
              <a:lnSpc>
                <a:spcPts val="3660"/>
              </a:lnSpc>
              <a:defRPr/>
            </a:pPr>
            <a:r>
              <a:rPr lang="tr-TR" sz="2800" b="1" i="0" dirty="0">
                <a:solidFill>
                  <a:srgbClr val="FF0000"/>
                </a:solidFill>
                <a:latin typeface="Times New Roman" panose="02020603050405020304" pitchFamily="18" charset="0"/>
                <a:cs typeface="Times New Roman" panose="02020603050405020304" pitchFamily="18" charset="0"/>
              </a:rPr>
              <a:t>BAŞVURU KRİTERLERİ</a:t>
            </a:r>
            <a:endParaRPr kumimoji="0" lang="tr-TR"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5" name="TextBox 21">
            <a:extLst>
              <a:ext uri="{FF2B5EF4-FFF2-40B4-BE49-F238E27FC236}">
                <a16:creationId xmlns:a16="http://schemas.microsoft.com/office/drawing/2014/main" id="{3200B47A-D93E-6746-90C1-918BBD95B075}"/>
              </a:ext>
            </a:extLst>
          </p:cNvPr>
          <p:cNvSpPr txBox="1"/>
          <p:nvPr/>
        </p:nvSpPr>
        <p:spPr>
          <a:xfrm>
            <a:off x="1554480" y="2631020"/>
            <a:ext cx="6842760" cy="707886"/>
          </a:xfrm>
          <a:prstGeom prst="rect">
            <a:avLst/>
          </a:prstGeom>
          <a:noFill/>
        </p:spPr>
        <p:txBody>
          <a:bodyPr wrap="square" rtlCol="0">
            <a:spAutoFit/>
          </a:bodyPr>
          <a:lstStyle/>
          <a:p>
            <a:pPr lvl="0">
              <a:defRPr/>
            </a:pPr>
            <a:r>
              <a:rPr lang="tr-TR" sz="2000" b="1" dirty="0">
                <a:latin typeface="Times New Roman" panose="02020603050405020304" pitchFamily="18" charset="0"/>
                <a:cs typeface="Times New Roman" panose="02020603050405020304" pitchFamily="18" charset="0"/>
              </a:rPr>
              <a:t>BU YIL İLK DEFA 2004 DOĞUMLU ÖĞRENCİLER </a:t>
            </a:r>
          </a:p>
          <a:p>
            <a:pPr lvl="0">
              <a:defRPr/>
            </a:pPr>
            <a:r>
              <a:rPr lang="tr-TR" sz="2000" b="1" dirty="0">
                <a:latin typeface="Times New Roman" panose="02020603050405020304" pitchFamily="18" charset="0"/>
                <a:cs typeface="Times New Roman" panose="02020603050405020304" pitchFamily="18" charset="0"/>
              </a:rPr>
              <a:t>BAŞVURACAKTIR.</a:t>
            </a:r>
          </a:p>
        </p:txBody>
      </p:sp>
    </p:spTree>
    <p:extLst>
      <p:ext uri="{BB962C8B-B14F-4D97-AF65-F5344CB8AC3E}">
        <p14:creationId xmlns:p14="http://schemas.microsoft.com/office/powerpoint/2010/main" val="2089024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1243</TotalTime>
  <Words>3414</Words>
  <Application>Microsoft Office PowerPoint</Application>
  <PresentationFormat>Ekran Gösterisi (4:3)</PresentationFormat>
  <Paragraphs>502</Paragraphs>
  <Slides>56</Slides>
  <Notes>56</Notes>
  <HiddenSlides>0</HiddenSlides>
  <MMClips>0</MMClips>
  <ScaleCrop>false</ScaleCrop>
  <HeadingPairs>
    <vt:vector size="4" baseType="variant">
      <vt:variant>
        <vt:lpstr>Tema</vt:lpstr>
      </vt:variant>
      <vt:variant>
        <vt:i4>1</vt:i4>
      </vt:variant>
      <vt:variant>
        <vt:lpstr>Slayt Başlıkları</vt:lpstr>
      </vt:variant>
      <vt:variant>
        <vt:i4>56</vt:i4>
      </vt:variant>
    </vt:vector>
  </HeadingPairs>
  <TitlesOfParts>
    <vt:vector size="57" baseType="lpstr">
      <vt:lpstr>Ofis Teması</vt:lpstr>
      <vt:lpstr>PowerPoint Sunusu</vt:lpstr>
      <vt:lpstr>2022-MSÜ ASKERİ ÖĞRENCİ TEMİN SÜRECİ HAKKINDA EN GÜNCEL BİLGİYE ULAŞMAK İÇİN  www.msu.edu.tr  ADRESİNDE ÖĞRENCİ TEMİNİ BUTONUNU TIKLAYABİLİR ve SOSYAL MEDYA HESAPLARIMIZI TAKİP EDEBİLİRSİNİZ.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Lenovo</dc:creator>
  <cp:lastModifiedBy>905369126856</cp:lastModifiedBy>
  <cp:revision>83</cp:revision>
  <dcterms:modified xsi:type="dcterms:W3CDTF">2021-11-30T11:45:32Z</dcterms:modified>
</cp:coreProperties>
</file>